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41"/>
  </p:handoutMasterIdLst>
  <p:sldIdLst>
    <p:sldId id="575" r:id="rId2"/>
    <p:sldId id="573" r:id="rId3"/>
    <p:sldId id="534" r:id="rId4"/>
    <p:sldId id="532" r:id="rId5"/>
    <p:sldId id="541" r:id="rId6"/>
    <p:sldId id="542" r:id="rId7"/>
    <p:sldId id="543" r:id="rId8"/>
    <p:sldId id="535" r:id="rId9"/>
    <p:sldId id="536" r:id="rId10"/>
    <p:sldId id="537" r:id="rId11"/>
    <p:sldId id="538" r:id="rId12"/>
    <p:sldId id="577" r:id="rId13"/>
    <p:sldId id="578" r:id="rId14"/>
    <p:sldId id="558" r:id="rId15"/>
    <p:sldId id="547" r:id="rId16"/>
    <p:sldId id="581" r:id="rId17"/>
    <p:sldId id="579" r:id="rId18"/>
    <p:sldId id="582" r:id="rId19"/>
    <p:sldId id="596" r:id="rId20"/>
    <p:sldId id="546" r:id="rId21"/>
    <p:sldId id="548" r:id="rId22"/>
    <p:sldId id="549" r:id="rId23"/>
    <p:sldId id="584" r:id="rId24"/>
    <p:sldId id="555" r:id="rId25"/>
    <p:sldId id="585" r:id="rId26"/>
    <p:sldId id="586" r:id="rId27"/>
    <p:sldId id="565" r:id="rId28"/>
    <p:sldId id="566" r:id="rId29"/>
    <p:sldId id="595" r:id="rId30"/>
    <p:sldId id="570" r:id="rId31"/>
    <p:sldId id="587" r:id="rId32"/>
    <p:sldId id="588" r:id="rId33"/>
    <p:sldId id="589" r:id="rId34"/>
    <p:sldId id="517" r:id="rId35"/>
    <p:sldId id="594" r:id="rId36"/>
    <p:sldId id="590" r:id="rId37"/>
    <p:sldId id="591" r:id="rId38"/>
    <p:sldId id="592" r:id="rId39"/>
    <p:sldId id="593" r:id="rId40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E7F00"/>
    <a:srgbClr val="FF9933"/>
    <a:srgbClr val="A50021"/>
    <a:srgbClr val="009900"/>
    <a:srgbClr val="0066FF"/>
    <a:srgbClr val="CC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9"/>
  </p:normalViewPr>
  <p:slideViewPr>
    <p:cSldViewPr>
      <p:cViewPr varScale="1">
        <p:scale>
          <a:sx n="71" d="100"/>
          <a:sy n="71" d="100"/>
        </p:scale>
        <p:origin x="1164" y="40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it-IT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5609F2-2523-4B36-8B74-C396A3FABD1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0A646-80A1-439E-BFA1-94FA180778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7018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4B74C-D96B-4FC3-B323-342E1C05B02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84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5CB59-8A70-4653-A009-29C81C6FAD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393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F8B31-BFC6-46EC-BE87-6947F755FF5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30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A4C76-7C1E-4F7C-904F-1A25274644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469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18DA9-7EB0-42D5-8CC9-8856B3BFF8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499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AFD1D-1929-429C-B791-44DBED3432A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780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41275-4823-4D59-8186-CD4DB07C3D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992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36801-48AB-4274-A6E7-570DFDA5E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483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04A53-FBE0-4D6D-AC34-BF8D4A7C73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204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32CFF-CA83-4E03-BFF9-F62666781F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028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BA9CA4-222F-4F9B-A4A0-FC7D5F46E7D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2ahUKEwj_usSbvN7eAhVOzhoKHRMoAx8QjRx6BAgBEAU&amp;url=https%3A%2F%2Fwww.imolaoggi.it%2F2016%2F06%2F16%2Fespone-bandiera-nazista-vicini-chiamano-polizia%2F&amp;psig=AOvVaw0_LeYtOMGGXJmKe5SLRxex&amp;ust=1542648594103705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hyperlink" Target="http://www.ncbi.nlm.nih.gov/core/lw/2.0/html/tileshop_pmc/tileshop_pmc_inline.html?title=An%20external%20file%20that%20holds%20a%20picture%2C%20illustration%2C%20etc.%0AObject%20name%20is%20soff557223.f3.jpg%20%5BObject%20name%20is%20soff557223.f3.jpg%5D&amp;p=PMC3&amp;id=2533524_soff557223.f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url?sa=i&amp;rct=j&amp;q=&amp;esrc=s&amp;source=images&amp;cd=&amp;cad=rja&amp;uact=8&amp;ved=2ahUKEwi624bAut7eAhVCxYUKHXO_B-AQjRx6BAgBEAU&amp;url=https%3A%2F%2Fwww.strisciarossa.it%2Fil-guru-del-populismo-bannon-allincontro-con-salvini%2F&amp;psig=AOvVaw1DO9hF9FpVZNVJinQGytwQ&amp;ust=1542648038804717" TargetMode="External"/><Relationship Id="rId11" Type="http://schemas.openxmlformats.org/officeDocument/2006/relationships/hyperlink" Target="http://www.google.it/url?sa=i&amp;rct=j&amp;q=&amp;esrc=s&amp;source=images&amp;cd=&amp;cad=rja&amp;uact=8&amp;ved=0ahUKEwiNu97zleHOAhWLOxQKHQH_BFkQjRwIBw&amp;url=http%3A%2F%2Fwww.gdscorp.com%2Fblog%2Ftop-5-dangerous-volatile-organic-compounds%2F&amp;bvm=bv.131286987,d.ZGg&amp;psig=AFQjCNGv0djkxBae4DHoEi6pWeBIB_7qYA&amp;ust=1472372674967335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www.google.it/url?sa=i&amp;rct=j&amp;q=&amp;esrc=s&amp;source=images&amp;cd=&amp;cad=rja&amp;uact=8&amp;ved=2ahUKEwjO-te-iODeAhXFDOwKHatTAZQQjRx6BAgBEAU&amp;url=https%3A%2F%2Fsoundlite.it%2Fnew2017_3%2Fitemlist%2Ftag%2FSan%2520Siro.html&amp;psig=AOvVaw0juEZ-CN8YpUpuBRDjxNZ4&amp;ust=1542703217808734" TargetMode="External"/><Relationship Id="rId4" Type="http://schemas.openxmlformats.org/officeDocument/2006/relationships/hyperlink" Target="https://www.google.it/url?sa=i&amp;rct=j&amp;q=&amp;esrc=s&amp;source=images&amp;cd=&amp;cad=rja&amp;uact=8&amp;ved=2ahUKEwjF4Kirut7eAhVGgxoKHT3OAIMQjRx6BAgBEAU&amp;url=https%3A%2F%2Flamarianna.eu%2F2018%2F09%2F10%2Fsteve-bannon-litalia-e-il-centro-politico-del-mondo%2F&amp;psig=AOvVaw1DO9hF9FpVZNVJinQGytwQ&amp;ust=1542648038804717" TargetMode="Externa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.png"/><Relationship Id="rId4" Type="http://schemas.openxmlformats.org/officeDocument/2006/relationships/image" Target="../media/image23.wmf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hyperlink" Target="http://www.google.it/url?sa=i&amp;rct=j&amp;q=&amp;esrc=s&amp;source=images&amp;cd=&amp;cad=rja&amp;uact=8&amp;ved=0ahUKEwiNu97zleHOAhWLOxQKHQH_BFkQjRwIBw&amp;url=http%3A%2F%2Fwww.gdscorp.com%2Fblog%2Ftop-5-dangerous-volatile-organic-compounds%2F&amp;bvm=bv.131286987,d.ZGg&amp;psig=AFQjCNGv0djkxBae4DHoEi6pWeBIB_7qYA&amp;ust=1472372674967335" TargetMode="External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wmf"/><Relationship Id="rId11" Type="http://schemas.openxmlformats.org/officeDocument/2006/relationships/hyperlink" Target="https://www.google.it/url?sa=i&amp;url=https%3A%2F%2Fwww.nature.com%2Fnews%2Freproducibility-crisis-blame-it-on-the-antibodies-1.17586&amp;psig=AOvVaw2AQMOKPg27qOiIe-SEZN2x&amp;ust=1608394431644000&amp;source=images&amp;cd=vfe&amp;ved=0CAIQjRxqFwoTCIDVgaD01-0CFQAAAAAdAAAAABAS" TargetMode="External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hyperlink" Target="https://www.google.it/url?sa=i&amp;url=https%3A%2F%2Fwww.mesramall.com.my%2Fshopping%2Feyewear%2Ffocus-point%2F&amp;psig=AOvVaw3bTljB2nXfkXsQJw4dTRO_&amp;ust=1609138903436000&amp;source=images&amp;cd=vfe&amp;ved=0CAIQjRxqFwoTCJC6vabJ7e0CFQAAAAAdAAAAABB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google.it/url?sa=i&amp;rct=j&amp;q=&amp;esrc=s&amp;source=images&amp;cd=&amp;cad=rja&amp;uact=8&amp;ved=0ahUKEwiNu97zleHOAhWLOxQKHQH_BFkQjRwIBw&amp;url=http%3A%2F%2Fwww.gdscorp.com%2Fblog%2Ftop-5-dangerous-volatile-organic-compounds%2F&amp;bvm=bv.131286987,d.ZGg&amp;psig=AFQjCNGv0djkxBae4DHoEi6pWeBIB_7qYA&amp;ust=147237267496733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6.bin"/><Relationship Id="rId7" Type="http://schemas.openxmlformats.org/officeDocument/2006/relationships/hyperlink" Target="https://www.google.it/url?sa=i&amp;rct=j&amp;q=&amp;esrc=s&amp;source=images&amp;cd=&amp;cad=rja&amp;uact=8&amp;ved=2ahUKEwiJkYWBrKPaAhXMsxQKHQaXDj4QjRx6BAgAEAU&amp;url=https%3A%2F%2Fwww.elsevier.com%2Fbooks%2Fvolatile-biomarkers%2Famann%2F978-0-444-62613-4&amp;psig=AOvVaw30DpItEfxJLq_PKBFxgsya&amp;ust=1523024886722908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hyperlink" Target="http://www.google.it/url?sa=i&amp;rct=j&amp;q=&amp;esrc=s&amp;source=images&amp;cd=&amp;cad=rja&amp;uact=8&amp;ved=0ahUKEwiNu97zleHOAhWLOxQKHQH_BFkQjRwIBw&amp;url=http%3A%2F%2Fwww.gdscorp.com%2Fblog%2Ftop-5-dangerous-volatile-organic-compounds%2F&amp;bvm=bv.131286987,d.ZGg&amp;psig=AFQjCNGv0djkxBae4DHoEi6pWeBIB_7qYA&amp;ust=1472372674967335" TargetMode="External"/><Relationship Id="rId4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hyperlink" Target="https://www.google.it/url?sa=i&amp;url=https%3A%2F%2Fin.pinterest.com%2Fpin%2F719098265489220484%2F&amp;psig=AOvVaw0WeQFX1jUrxw32O6sumgYM&amp;ust=1609140878653000&amp;source=images&amp;cd=vfe&amp;ved=0CAIQjRxqFwoTCJjD0eHQ7e0CFQAAAAAdAAAAABA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url?sa=i&amp;url=https%3A%2F%2Fit.123rf.com%2Fphoto_89167865_l-uomo-che-parla-%25C3%25A8-un-icona-nera-stile-piatto.html&amp;psig=AOvVaw1Jo5H6UM6EFr2UDBY7opS8&amp;ust=1609142895266000&amp;source=images&amp;cd=vfe&amp;ved=0CAIQjRxqFwoTCPCHiprY7e0CFQAAAAAdAAAAABAP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www.google.it/url?sa=i&amp;url=https%3A%2F%2Fthehungryjpeg.com%2Fproduct%2F3628240-gt-monogram-logo-design&amp;psig=AOvVaw0WeQFX1jUrxw32O6sumgYM&amp;ust=1609140878653000&amp;source=images&amp;cd=vfe&amp;ved=0CAIQjRxqFwoTCJjD0eHQ7e0CFQAAAAAdAAAAABA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ww.cicap.org/n/articolo.php?id=278158" TargetMode="External"/><Relationship Id="rId7" Type="http://schemas.openxmlformats.org/officeDocument/2006/relationships/hyperlink" Target="http://www.google.it/url?sa=i&amp;rct=j&amp;q=&amp;esrc=s&amp;source=images&amp;cd=&amp;cad=rja&amp;uact=8&amp;ved=2ahUKEwjSj8CE7JbdAhULDOwKHZ2iBS8QjRx6BAgBEAU&amp;url=http%3A%2F%2Feco-sphera.blogspot.com%2F2012%2F09%2Flimpatto-degli-allevamenti-intensivi.html&amp;psig=AOvVaw2n0UTLw2xduPQCCofoT34L&amp;ust=1535789485429743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hyperlink" Target="https://www.google.it/url?sa=i&amp;rct=j&amp;q=&amp;esrc=s&amp;source=images&amp;cd=&amp;ved=2ahUKEwjH3-3N_rPiAhXF3KQKHRY0D8gQjRx6BAgBEAU&amp;url=https%3A%2F%2Fwww.pinterest.ca%2Fpin%2F401172279303999326%2F&amp;psig=AOvVaw134Fs-qKt3qfSN-VMrkdm7&amp;ust=1558779959027281" TargetMode="External"/><Relationship Id="rId5" Type="http://schemas.openxmlformats.org/officeDocument/2006/relationships/hyperlink" Target="https://www.google.it/url?sa=i&amp;rct=j&amp;q=&amp;esrc=s&amp;source=images&amp;cd=&amp;cad=rja&amp;uact=8&amp;ved=2ahUKEwiE9dT2s9bdAhVspIsKHRRhDG8QjRx6BAgBEAU&amp;url=https%3A%2F%2Fwww.flaticon.es%2Ficono-gratis%2Fsigno-de-exclamacion_25607&amp;psig=AOvVaw0xlUHBFKuMBl1afCOzINok&amp;ust=1537973500847507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hyperlink" Target="https://www.google.it/url?sa=i&amp;rct=j&amp;q=&amp;esrc=s&amp;source=images&amp;cd=&amp;cad=rja&amp;uact=8&amp;ved=2ahUKEwiF0b6d16rcAhWlPOwKHbUpCwUQjRx6BAgBEAU&amp;url=https%3A%2F%2Fcultura.biografieonline.it%2Fdie-hard-duri-a-morire%2F&amp;psig=AOvVaw3rhwLxibVQBLoTPWRa74VG&amp;ust=153207308241817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pbs.twimg.com/profile_images/442816661/andy-roddick-splash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://www.google.it/url?url=http://www.labelsxpress.com/p284_quality-accepted-green1.5-diameter-circle.html&amp;rct=j&amp;frm=1&amp;q=&amp;esrc=s&amp;sa=U&amp;ei=5UxeVNK0CITKaIbfgvAC&amp;ved=0CDAQ9QEwDTgU&amp;usg=AFQjCNGjIB4AwpObirb2gSZ1ILfkdEhit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4.bin"/><Relationship Id="rId7" Type="http://schemas.openxmlformats.org/officeDocument/2006/relationships/hyperlink" Target="https://www.google.it/url?sa=i&amp;rct=j&amp;q=&amp;esrc=s&amp;source=images&amp;cd=&amp;cad=rja&amp;uact=8&amp;ved=2ahUKEwiJmOz7zInaAhVHsxQKHe9kAecQjRx6BAgAEAU&amp;url=https%3A%2F%2Fglobal.oup.com%2Facademic%2Fproduct%2Fmathematical-medicine-and-biology-a-journal-of-the-ima-14778602&amp;psig=AOvVaw024MsVqrA9CMdbpH4x3L7e&amp;ust=1522140369309870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hyperlink" Target="http://www.google.it/url?sa=i&amp;rct=j&amp;q=&amp;esrc=s&amp;source=images&amp;cd=&amp;cad=rja&amp;uact=8&amp;ved=0ahUKEwiL7arQ7YfPAhXJQBQKHRU7CkoQjRwIBw&amp;url=http%3A%2F%2Fit.dreamstime.com%2Fimmagini-stock-libere-da-diritti-inquinamento-di-olio-nero-18-image25438079&amp;bvm=bv.132479545,d.ZGg&amp;psig=AFQjCNFQgVXxa8ABbl1pn4qACTkv4rYvKQ&amp;ust=1473701847643898" TargetMode="Externa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google.it/url?sa=i&amp;rct=j&amp;q=&amp;esrc=s&amp;source=images&amp;cd=&amp;cad=rja&amp;uact=8&amp;ved=2ahUKEwigmNTYt97eAhUCbBoKHQQZAZ8QjRx6BAgBEAU&amp;url=https%3A%2F%2Fit.wikipedia.org%2Fwiki%2FFranco_Basaglia&amp;psig=AOvVaw1FzdrkVbXAyR9LI0qZXJwP&amp;ust=1542647429342481" TargetMode="External"/><Relationship Id="rId2" Type="http://schemas.openxmlformats.org/officeDocument/2006/relationships/hyperlink" Target="https://www.google.it/url?sa=i&amp;url=https%3A%2F%2Fwww.mesramall.com.my%2Fshopping%2Feyewear%2Ffocus-point%2F&amp;psig=AOvVaw3bTljB2nXfkXsQJw4dTRO_&amp;ust=1609138903436000&amp;source=images&amp;cd=vfe&amp;ved=0CAIQjRxqFwoTCJC6vabJ7e0CFQAAAAAdAAAAABB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url?sa=i&amp;url=https%3A%2F%2Fwww.dailymotion.com%2Fvideo%2Fxyfso2&amp;psig=AOvVaw0YqRRVEALoEkJzc16iqZ8f&amp;ust=1609194875159000&amp;source=images&amp;cd=vfe&amp;ved=0CAIQjRxqFwoTCOiR3uyZ7-0CFQAAAAAdAAAAABAK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google.it/url?sa=i&amp;url=https%3A%2F%2Fwww.repairlab.it%2Fshop%2F&amp;psig=AOvVaw0uGAwEPQMkfdmkaUsVdXOo&amp;ust=1609140729791000&amp;source=images&amp;cd=vfe&amp;ved=0CAIQjRxqFwoTCJi0w5TQ7e0CFQAAAAAdAAAAABA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 Box 2"/>
          <p:cNvSpPr txBox="1">
            <a:spLocks noChangeArrowheads="1"/>
          </p:cNvSpPr>
          <p:nvPr/>
        </p:nvSpPr>
        <p:spPr bwMode="auto">
          <a:xfrm>
            <a:off x="1676400" y="2514600"/>
            <a:ext cx="5791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Why most published research are false.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457200" y="1676400"/>
          <a:ext cx="51816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0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76400"/>
                        <a:ext cx="51816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5638800" y="2498725"/>
            <a:ext cx="2971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it-IT" sz="2000" i="1">
                <a:solidFill>
                  <a:srgbClr val="0066FF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maggior parte delle ricerche pubblicate non sono riproducibili da altri ricercatori e pertanto non  non soddisfano gli standard per una loro evidenza scientifica  </a:t>
            </a:r>
            <a:endParaRPr lang="en-US" altLang="it-IT" sz="2000" i="1">
              <a:solidFill>
                <a:srgbClr val="0066FF"/>
              </a:solidFill>
              <a:latin typeface="Calibri" panose="020F0502020204030204" pitchFamily="34" charset="0"/>
            </a:endParaRP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81000" y="5470525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it-IT" sz="200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“</a:t>
            </a:r>
            <a:r>
              <a:rPr lang="en-US" altLang="it-IT" sz="2000">
                <a:solidFill>
                  <a:srgbClr val="0066FF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crisi della riproducibilità”</a:t>
            </a:r>
            <a:r>
              <a:rPr lang="en-US" altLang="it-IT" sz="200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è finalizzata a proporre soluzioni  metodologiche su come eseguire la ricerca in modo ottimale. 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381000" y="6096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Il promotore di questa </a:t>
            </a:r>
            <a:r>
              <a:rPr lang="it-IT" altLang="it-IT" sz="2000">
                <a:solidFill>
                  <a:srgbClr val="0066FF"/>
                </a:solidFill>
                <a:latin typeface="Calibri" panose="020F0502020204030204" pitchFamily="34" charset="0"/>
              </a:rPr>
              <a:t>“revisione metodologica”</a:t>
            </a:r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 della ricerca, delle nostre attuali conoscenze e dell’editoria che le diffonde è </a:t>
            </a:r>
            <a:r>
              <a:rPr lang="it-IT" altLang="it-IT" sz="2000">
                <a:solidFill>
                  <a:srgbClr val="0066FF"/>
                </a:solidFill>
                <a:latin typeface="Calibri" panose="020F0502020204030204" pitchFamily="34" charset="0"/>
              </a:rPr>
              <a:t>John Ioannidis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6" grpId="0" autoUpdateAnimBg="0"/>
      <p:bldP spid="32051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538" name="Object 2"/>
          <p:cNvGraphicFramePr>
            <a:graphicFrameLocks noChangeAspect="1"/>
          </p:cNvGraphicFramePr>
          <p:nvPr/>
        </p:nvGraphicFramePr>
        <p:xfrm>
          <a:off x="762000" y="914400"/>
          <a:ext cx="77724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3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914400"/>
                        <a:ext cx="77724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125413" y="233363"/>
            <a:ext cx="89233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Ioannidis ha anche descritto la </a:t>
            </a:r>
            <a:r>
              <a:rPr lang="en-US" altLang="it-IT" sz="2000">
                <a:solidFill>
                  <a:srgbClr val="0066FF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“non riproducibilità”</a:t>
            </a:r>
            <a:r>
              <a:rPr lang="en-US" altLang="it-IT" sz="200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 diversi settori della Medicina  </a:t>
            </a:r>
          </a:p>
          <a:p>
            <a:r>
              <a:rPr lang="en-US" altLang="it-IT" sz="200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 cui la genetica , revisione di studi clinici, neuroscienze , e  nutrizione . </a:t>
            </a:r>
          </a:p>
        </p:txBody>
      </p:sp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914400" y="60198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</a:rPr>
              <a:t>Ha prodotto articoli con oltre </a:t>
            </a:r>
            <a:r>
              <a:rPr lang="it-IT" altLang="it-IT" sz="2000" b="1">
                <a:latin typeface="Calibri" panose="020F0502020204030204" pitchFamily="34" charset="0"/>
              </a:rPr>
              <a:t>1500 </a:t>
            </a:r>
            <a:r>
              <a:rPr lang="it-IT" altLang="it-IT" sz="2000">
                <a:latin typeface="Calibri" panose="020F0502020204030204" pitchFamily="34" charset="0"/>
              </a:rPr>
              <a:t>coautori di </a:t>
            </a:r>
            <a:r>
              <a:rPr lang="it-IT" altLang="it-IT" sz="2000" b="1">
                <a:latin typeface="Calibri" panose="020F0502020204030204" pitchFamily="34" charset="0"/>
              </a:rPr>
              <a:t>700</a:t>
            </a:r>
            <a:r>
              <a:rPr lang="it-IT" altLang="it-IT" sz="2000">
                <a:latin typeface="Calibri" panose="020F0502020204030204" pitchFamily="34" charset="0"/>
              </a:rPr>
              <a:t> Istituti di </a:t>
            </a:r>
            <a:r>
              <a:rPr lang="it-IT" altLang="it-IT" sz="2000" b="1">
                <a:latin typeface="Calibri" panose="020F0502020204030204" pitchFamily="34" charset="0"/>
              </a:rPr>
              <a:t>60 </a:t>
            </a:r>
            <a:r>
              <a:rPr lang="it-IT" altLang="it-IT" sz="2000">
                <a:latin typeface="Calibri" panose="020F0502020204030204" pitchFamily="34" charset="0"/>
              </a:rPr>
              <a:t>paesi</a:t>
            </a:r>
          </a:p>
        </p:txBody>
      </p: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5562600" y="5257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FFFF00"/>
                </a:solidFill>
                <a:latin typeface="Calibri" panose="020F0502020204030204" pitchFamily="34" charset="0"/>
              </a:rPr>
              <a:t>Ioannidis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1" grpId="0" autoUpdateAnimBg="0"/>
      <p:bldP spid="32154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2590800" y="152400"/>
            <a:ext cx="396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4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Ioannidis Pensiero</a:t>
            </a:r>
            <a:endParaRPr lang="it-IT" altLang="it-IT" sz="40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990600" y="1295400"/>
            <a:ext cx="14239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La potenza statistica dello studio</a:t>
            </a:r>
            <a:endParaRPr lang="it-IT" altLang="it-IT" sz="200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364549" name="Rectangle 5"/>
          <p:cNvSpPr>
            <a:spLocks noChangeArrowheads="1"/>
          </p:cNvSpPr>
          <p:nvPr/>
        </p:nvSpPr>
        <p:spPr bwMode="auto">
          <a:xfrm>
            <a:off x="6705600" y="1295400"/>
            <a:ext cx="2057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L’improbabilità delle ipotesi formulate</a:t>
            </a: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6705600" y="3048000"/>
            <a:ext cx="2286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La tendenza a voler dimostrare che </a:t>
            </a:r>
          </a:p>
          <a:p>
            <a:pPr algn="l"/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si è scoperto qualcosa di nuovo</a:t>
            </a: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3603625" y="2554288"/>
            <a:ext cx="3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152400" y="2849563"/>
            <a:ext cx="236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Flessibilità eccessiva in relazione al protocollo di partenza.  </a:t>
            </a:r>
          </a:p>
        </p:txBody>
      </p:sp>
      <p:pic>
        <p:nvPicPr>
          <p:cNvPr id="364553" name="Picture 9" descr="Le ricerche scientifiche sul Coronavirus? Viziate, condotte male e  comunicate peggio - la Repubbl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295400"/>
            <a:ext cx="4191000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54" name="Picture 10" descr="John Ioannidis: how science can be put to common good use - EuroScientist  journa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4057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55" name="Picture 11" descr="Learn Icon #378924 - Free Icons Librar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53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56" name="Picture 12" descr="Ford Focus | Brands of the World™ | Download vector logos and logotype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152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57" name="Picture 13" descr="Learn Icon #378924 - Free Icons Library">
            <a:hlinkClick r:id="rId10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53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58" name="Picture 14" descr="Ford Focus | Brands of the World™ | Download vector logos and logotypes">
            <a:hlinkClick r:id="rId11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0"/>
            <a:ext cx="152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59" name="Text Box 15"/>
          <p:cNvSpPr txBox="1">
            <a:spLocks noChangeArrowheads="1"/>
          </p:cNvSpPr>
          <p:nvPr/>
        </p:nvSpPr>
        <p:spPr bwMode="auto">
          <a:xfrm flipH="1">
            <a:off x="1676400" y="4724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64560" name="Text Box 16"/>
          <p:cNvSpPr txBox="1">
            <a:spLocks noChangeArrowheads="1"/>
          </p:cNvSpPr>
          <p:nvPr/>
        </p:nvSpPr>
        <p:spPr bwMode="auto">
          <a:xfrm flipH="1">
            <a:off x="6400800" y="4724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64561" name="Rectangle 17"/>
          <p:cNvSpPr>
            <a:spLocks noChangeArrowheads="1"/>
          </p:cNvSpPr>
          <p:nvPr/>
        </p:nvSpPr>
        <p:spPr bwMode="auto">
          <a:xfrm>
            <a:off x="1371600" y="5562600"/>
            <a:ext cx="3581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 b="1" i="1">
                <a:solidFill>
                  <a:srgbClr val="3366FF"/>
                </a:solidFill>
                <a:latin typeface="Calibri" panose="020F0502020204030204" pitchFamily="34" charset="0"/>
              </a:rPr>
              <a:t>Ioannides un </a:t>
            </a:r>
            <a:r>
              <a:rPr lang="it-IT" altLang="it-IT" sz="1200" b="1" i="1">
                <a:solidFill>
                  <a:srgbClr val="3366FF"/>
                </a:solidFill>
              </a:rPr>
              <a:t>“</a:t>
            </a:r>
            <a:r>
              <a:rPr lang="it-IT" altLang="it-IT" sz="1200" b="1" i="1">
                <a:solidFill>
                  <a:srgbClr val="3366FF"/>
                </a:solidFill>
                <a:latin typeface="Calibri" panose="020F0502020204030204" pitchFamily="34" charset="0"/>
              </a:rPr>
              <a:t>influencers</a:t>
            </a:r>
            <a:r>
              <a:rPr lang="it-IT" altLang="it-IT" sz="1200" b="1" i="1">
                <a:solidFill>
                  <a:srgbClr val="3366FF"/>
                </a:solidFill>
              </a:rPr>
              <a:t>”</a:t>
            </a:r>
            <a:r>
              <a:rPr lang="it-IT" altLang="it-IT" sz="1200" b="1" i="1">
                <a:solidFill>
                  <a:srgbClr val="3366FF"/>
                </a:solidFill>
                <a:latin typeface="Calibri" panose="020F0502020204030204" pitchFamily="34" charset="0"/>
              </a:rPr>
              <a:t> per la qualit</a:t>
            </a:r>
            <a:r>
              <a:rPr lang="it-IT" altLang="it-IT" sz="1200" b="1" i="1">
                <a:solidFill>
                  <a:srgbClr val="3366FF"/>
                </a:solidFill>
              </a:rPr>
              <a:t>à</a:t>
            </a:r>
            <a:r>
              <a:rPr lang="it-IT" altLang="it-IT" sz="1200" b="1" i="1">
                <a:solidFill>
                  <a:srgbClr val="3366FF"/>
                </a:solidFill>
                <a:latin typeface="Calibri" panose="020F0502020204030204" pitchFamily="34" charset="0"/>
              </a:rPr>
              <a:t> scientifica </a:t>
            </a:r>
            <a:endParaRPr lang="it-IT" altLang="it-IT"/>
          </a:p>
        </p:txBody>
      </p:sp>
      <p:sp>
        <p:nvSpPr>
          <p:cNvPr id="364562" name="Rectangle 18"/>
          <p:cNvSpPr>
            <a:spLocks noChangeArrowheads="1"/>
          </p:cNvSpPr>
          <p:nvPr/>
        </p:nvSpPr>
        <p:spPr bwMode="auto">
          <a:xfrm>
            <a:off x="6172200" y="5562600"/>
            <a:ext cx="2819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l"/>
            <a:r>
              <a:rPr lang="en-US" altLang="it-IT" sz="1200" b="1" i="1">
                <a:solidFill>
                  <a:srgbClr val="0066FF"/>
                </a:solidFill>
                <a:latin typeface="Calibri" panose="020F0502020204030204" pitchFamily="34" charset="0"/>
              </a:rPr>
              <a:t>Ioannides nella tempesta pandemica</a:t>
            </a:r>
            <a:endParaRPr lang="en-US" altLang="it-IT" sz="1200" i="1">
              <a:solidFill>
                <a:srgbClr val="0066FF"/>
              </a:solidFill>
            </a:endParaRPr>
          </a:p>
        </p:txBody>
      </p:sp>
      <p:sp>
        <p:nvSpPr>
          <p:cNvPr id="364563" name="Rectangle 19"/>
          <p:cNvSpPr>
            <a:spLocks noChangeArrowheads="1"/>
          </p:cNvSpPr>
          <p:nvPr/>
        </p:nvSpPr>
        <p:spPr bwMode="auto">
          <a:xfrm>
            <a:off x="1676400" y="822325"/>
            <a:ext cx="579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Ecco perchè alcuni lavori che citiamo  sono “falsi”: </a:t>
            </a:r>
            <a:endParaRPr lang="it-IT" altLang="it-IT" sz="200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6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4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4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4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6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4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4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4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4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6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6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8" grpId="0" autoUpdateAnimBg="0"/>
      <p:bldP spid="364549" grpId="0" autoUpdateAnimBg="0"/>
      <p:bldP spid="364550" grpId="0" autoUpdateAnimBg="0"/>
      <p:bldP spid="364552" grpId="0" autoUpdateAnimBg="0"/>
      <p:bldP spid="364559" grpId="0" autoUpdateAnimBg="0"/>
      <p:bldP spid="364560" grpId="0" autoUpdateAnimBg="0"/>
      <p:bldP spid="364561" grpId="0" autoUpdateAnimBg="0"/>
      <p:bldP spid="364562" grpId="0" autoUpdateAnimBg="0"/>
      <p:bldP spid="36456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570" name="Object 2"/>
          <p:cNvGraphicFramePr>
            <a:graphicFrameLocks noChangeAspect="1"/>
          </p:cNvGraphicFramePr>
          <p:nvPr/>
        </p:nvGraphicFramePr>
        <p:xfrm>
          <a:off x="2286000" y="990600"/>
          <a:ext cx="45720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2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90600"/>
                        <a:ext cx="45720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571" name="Object 3"/>
          <p:cNvGraphicFramePr>
            <a:graphicFrameLocks noChangeAspect="1"/>
          </p:cNvGraphicFramePr>
          <p:nvPr/>
        </p:nvGraphicFramePr>
        <p:xfrm>
          <a:off x="0" y="4573588"/>
          <a:ext cx="3295650" cy="228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3" name="Diapositiva" r:id="rId5" imgW="4572000" imgH="3429000" progId="PowerPoint.Slide.8">
                  <p:embed/>
                </p:oleObj>
              </mc:Choice>
              <mc:Fallback>
                <p:oleObj name="Diapositiva" r:id="rId5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3588"/>
                        <a:ext cx="3295650" cy="228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572" name="Object 4"/>
          <p:cNvGraphicFramePr>
            <a:graphicFrameLocks noChangeAspect="1"/>
          </p:cNvGraphicFramePr>
          <p:nvPr/>
        </p:nvGraphicFramePr>
        <p:xfrm>
          <a:off x="5334000" y="4543425"/>
          <a:ext cx="32004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4" name="Diapositiva" r:id="rId7" imgW="4572000" imgH="3429000" progId="PowerPoint.Slide.8">
                  <p:embed/>
                </p:oleObj>
              </mc:Choice>
              <mc:Fallback>
                <p:oleObj name="Diapositiva" r:id="rId7" imgW="4572000" imgH="342900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543425"/>
                        <a:ext cx="3200400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1524000" y="152400"/>
            <a:ext cx="6043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4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minima potenza statistica</a:t>
            </a:r>
            <a:endParaRPr lang="it-IT" altLang="it-IT" sz="40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65574" name="Rectangle 6"/>
          <p:cNvSpPr>
            <a:spLocks noChangeArrowheads="1"/>
          </p:cNvSpPr>
          <p:nvPr/>
        </p:nvSpPr>
        <p:spPr bwMode="auto">
          <a:xfrm>
            <a:off x="1981200" y="822325"/>
            <a:ext cx="518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Richiesta da Ioannides  per I lavori clinici veniva confermata dai “guru” della statistica mondiale</a:t>
            </a:r>
            <a:endParaRPr lang="it-IT" altLang="it-IT" sz="200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0" y="4295775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Vengono i formulati criteri di selezione di un campione clinico</a:t>
            </a:r>
          </a:p>
        </p:txBody>
      </p:sp>
      <p:sp>
        <p:nvSpPr>
          <p:cNvPr id="365577" name="Text Box 9"/>
          <p:cNvSpPr txBox="1">
            <a:spLocks noChangeArrowheads="1"/>
          </p:cNvSpPr>
          <p:nvPr/>
        </p:nvSpPr>
        <p:spPr bwMode="auto">
          <a:xfrm>
            <a:off x="5410200" y="4311650"/>
            <a:ext cx="320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 del loro reale significato statistico</a:t>
            </a:r>
          </a:p>
        </p:txBody>
      </p:sp>
      <p:pic>
        <p:nvPicPr>
          <p:cNvPr id="365578" name="Picture 10" descr="Learn Icon #378924 - Free Icons Library">
            <a:hlinkClick r:id="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867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9" name="Picture 11" descr="Ford Focus | Brands of the World™ | Download vector logos and logotypes">
            <a:hlinkClick r:id="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91200"/>
            <a:ext cx="990600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80" name="Text Box 12"/>
          <p:cNvSpPr txBox="1">
            <a:spLocks noChangeArrowheads="1"/>
          </p:cNvSpPr>
          <p:nvPr/>
        </p:nvSpPr>
        <p:spPr bwMode="auto">
          <a:xfrm flipH="1">
            <a:off x="4876800" y="5791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365581" name="Rectangle 13"/>
          <p:cNvSpPr>
            <a:spLocks noChangeArrowheads="1"/>
          </p:cNvSpPr>
          <p:nvPr/>
        </p:nvSpPr>
        <p:spPr bwMode="auto">
          <a:xfrm>
            <a:off x="4724400" y="6324600"/>
            <a:ext cx="3581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 b="1" i="1">
                <a:solidFill>
                  <a:srgbClr val="3366FF"/>
                </a:solidFill>
                <a:latin typeface="Calibri" panose="020F0502020204030204" pitchFamily="34" charset="0"/>
              </a:rPr>
              <a:t>Il fattore p</a:t>
            </a: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5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5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5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5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5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5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5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5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5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5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4" grpId="0" autoUpdateAnimBg="0"/>
      <p:bldP spid="365576" grpId="0" autoUpdateAnimBg="0"/>
      <p:bldP spid="365577" grpId="0" autoUpdateAnimBg="0"/>
      <p:bldP spid="365580" grpId="0" autoUpdateAnimBg="0"/>
      <p:bldP spid="36558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018" name="Object 2"/>
          <p:cNvGraphicFramePr>
            <a:graphicFrameLocks noChangeAspect="1"/>
          </p:cNvGraphicFramePr>
          <p:nvPr/>
        </p:nvGraphicFramePr>
        <p:xfrm>
          <a:off x="1219200" y="1295400"/>
          <a:ext cx="7010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26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95400"/>
                        <a:ext cx="70104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2362200" y="152400"/>
            <a:ext cx="4387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4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 gruppo di studio </a:t>
            </a:r>
            <a:endParaRPr lang="it-IT" altLang="it-IT" sz="40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1981200" y="822325"/>
            <a:ext cx="518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Formato dai  migliori statistici del:</a:t>
            </a:r>
            <a:endParaRPr lang="it-IT" altLang="it-IT" sz="200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342021" name="Text Box 5"/>
          <p:cNvSpPr txBox="1">
            <a:spLocks noChangeArrowheads="1"/>
          </p:cNvSpPr>
          <p:nvPr/>
        </p:nvSpPr>
        <p:spPr bwMode="auto">
          <a:xfrm>
            <a:off x="609600" y="3657600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000066"/>
                </a:solidFill>
                <a:latin typeface="Calibri" panose="020F0502020204030204" pitchFamily="34" charset="0"/>
              </a:rPr>
              <a:t>Al termine di una  minuziosa analisi durata un anno concludeva che </a:t>
            </a:r>
          </a:p>
        </p:txBody>
      </p:sp>
      <p:pic>
        <p:nvPicPr>
          <p:cNvPr id="342022" name="Picture 6" descr="Learn Icon #378924 - Free Icons Librar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867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23" name="Picture 7" descr="Ford Focus | Brands of the World™ | Download vector logos and logotypes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152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4" name="Text Box 8"/>
          <p:cNvSpPr txBox="1">
            <a:spLocks noChangeArrowheads="1"/>
          </p:cNvSpPr>
          <p:nvPr/>
        </p:nvSpPr>
        <p:spPr bwMode="auto">
          <a:xfrm flipH="1">
            <a:off x="75438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342025" name="Rectangle 9"/>
          <p:cNvSpPr>
            <a:spLocks noChangeArrowheads="1"/>
          </p:cNvSpPr>
          <p:nvPr/>
        </p:nvSpPr>
        <p:spPr bwMode="auto">
          <a:xfrm>
            <a:off x="7239000" y="63246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l"/>
            <a:r>
              <a:rPr lang="en-US" altLang="it-IT" sz="1200" b="1" i="1">
                <a:solidFill>
                  <a:srgbClr val="0066FF"/>
                </a:solidFill>
                <a:latin typeface="Calibri" panose="020F0502020204030204" pitchFamily="34" charset="0"/>
              </a:rPr>
              <a:t>Un vizio di prospettiva</a:t>
            </a:r>
            <a:endParaRPr lang="en-US" altLang="it-IT" sz="1200" i="1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0" grpId="0" autoUpdateAnimBg="0"/>
      <p:bldP spid="342021" grpId="0" autoUpdateAnimBg="0"/>
      <p:bldP spid="342024" grpId="0" autoUpdateAnimBg="0"/>
      <p:bldP spid="34202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755" name="Object 3"/>
          <p:cNvGraphicFramePr>
            <a:graphicFrameLocks noChangeAspect="1"/>
          </p:cNvGraphicFramePr>
          <p:nvPr/>
        </p:nvGraphicFramePr>
        <p:xfrm>
          <a:off x="0" y="762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9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6" name="Object 4"/>
          <p:cNvGraphicFramePr>
            <a:graphicFrameLocks noChangeAspect="1"/>
          </p:cNvGraphicFramePr>
          <p:nvPr/>
        </p:nvGraphicFramePr>
        <p:xfrm>
          <a:off x="4572000" y="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70" name="Diapositiva" r:id="rId5" imgW="4572000" imgH="3429000" progId="PowerPoint.Slide.8">
                  <p:embed/>
                </p:oleObj>
              </mc:Choice>
              <mc:Fallback>
                <p:oleObj name="Diapositiva" r:id="rId5" imgW="4572000" imgH="342900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7" name="Object 5"/>
          <p:cNvGraphicFramePr>
            <a:graphicFrameLocks noChangeAspect="1"/>
          </p:cNvGraphicFramePr>
          <p:nvPr/>
        </p:nvGraphicFramePr>
        <p:xfrm>
          <a:off x="5257800" y="3829050"/>
          <a:ext cx="38100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71" name="Diapositiva" r:id="rId7" imgW="4572000" imgH="3429000" progId="PowerPoint.Slide.8">
                  <p:embed/>
                </p:oleObj>
              </mc:Choice>
              <mc:Fallback>
                <p:oleObj name="Diapositiva" r:id="rId7" imgW="4572000" imgH="342900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829050"/>
                        <a:ext cx="38100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8" name="Object 6"/>
          <p:cNvGraphicFramePr>
            <a:graphicFrameLocks noChangeAspect="1"/>
          </p:cNvGraphicFramePr>
          <p:nvPr/>
        </p:nvGraphicFramePr>
        <p:xfrm>
          <a:off x="228600" y="3886200"/>
          <a:ext cx="36576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72" name="Diapositiva" r:id="rId9" imgW="4572000" imgH="3429000" progId="PowerPoint.Slide.8">
                  <p:embed/>
                </p:oleObj>
              </mc:Choice>
              <mc:Fallback>
                <p:oleObj name="Diapositiva" r:id="rId9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3657600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3" name="Rectangle 11"/>
          <p:cNvSpPr>
            <a:spLocks noChangeArrowheads="1"/>
          </p:cNvSpPr>
          <p:nvPr/>
        </p:nvSpPr>
        <p:spPr bwMode="auto">
          <a:xfrm>
            <a:off x="3276600" y="76200"/>
            <a:ext cx="2590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0764" name="Text Box 12"/>
          <p:cNvSpPr txBox="1">
            <a:spLocks noChangeArrowheads="1"/>
          </p:cNvSpPr>
          <p:nvPr/>
        </p:nvSpPr>
        <p:spPr bwMode="auto">
          <a:xfrm>
            <a:off x="3200400" y="228600"/>
            <a:ext cx="2743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rgbClr val="000066"/>
                </a:solidFill>
                <a:latin typeface="Calibri" panose="020F0502020204030204" pitchFamily="34" charset="0"/>
              </a:rPr>
              <a:t>I laboratori di BIG-Farma hanno replicato i lavori già pubblicati e parte integrante di linee guida</a:t>
            </a: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76200" y="1524000"/>
            <a:ext cx="1905000" cy="1314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600">
                <a:solidFill>
                  <a:srgbClr val="0066FF"/>
                </a:solidFill>
                <a:latin typeface="Calibri" panose="020F0502020204030204" pitchFamily="34" charset="0"/>
              </a:rPr>
              <a:t>Dei </a:t>
            </a:r>
            <a:r>
              <a:rPr lang="it-IT" altLang="it-IT" sz="1600" b="1">
                <a:solidFill>
                  <a:srgbClr val="0066FF"/>
                </a:solidFill>
                <a:latin typeface="Calibri" panose="020F0502020204030204" pitchFamily="34" charset="0"/>
              </a:rPr>
              <a:t>53</a:t>
            </a:r>
            <a:r>
              <a:rPr lang="it-IT" altLang="it-IT" sz="1600">
                <a:solidFill>
                  <a:srgbClr val="0066FF"/>
                </a:solidFill>
                <a:latin typeface="Calibri" panose="020F0502020204030204" pitchFamily="34" charset="0"/>
              </a:rPr>
              <a:t> lavori oncologici fondamentali ne vengono replicati solo </a:t>
            </a:r>
            <a:r>
              <a:rPr lang="it-IT" altLang="it-IT" sz="1600" b="1">
                <a:solidFill>
                  <a:srgbClr val="0066FF"/>
                </a:solidFill>
                <a:latin typeface="Calibri" panose="020F0502020204030204" pitchFamily="34" charset="0"/>
              </a:rPr>
              <a:t>6</a:t>
            </a:r>
            <a:r>
              <a:rPr lang="it-IT" altLang="it-IT" sz="1600">
                <a:solidFill>
                  <a:srgbClr val="0066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7162800" y="1447800"/>
            <a:ext cx="1905000" cy="1069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600">
                <a:solidFill>
                  <a:srgbClr val="009900"/>
                </a:solidFill>
                <a:latin typeface="Calibri" panose="020F0502020204030204" pitchFamily="34" charset="0"/>
              </a:rPr>
              <a:t>Dei </a:t>
            </a:r>
            <a:r>
              <a:rPr lang="it-IT" altLang="it-IT" sz="1600" b="1">
                <a:solidFill>
                  <a:srgbClr val="009900"/>
                </a:solidFill>
                <a:latin typeface="Calibri" panose="020F0502020204030204" pitchFamily="34" charset="0"/>
              </a:rPr>
              <a:t>67 </a:t>
            </a:r>
            <a:r>
              <a:rPr lang="it-IT" altLang="it-IT" sz="1600">
                <a:solidFill>
                  <a:srgbClr val="009900"/>
                </a:solidFill>
                <a:latin typeface="Calibri" panose="020F0502020204030204" pitchFamily="34" charset="0"/>
              </a:rPr>
              <a:t>lavori clinici ad alto impact factor ne vengono replicati solo </a:t>
            </a:r>
            <a:r>
              <a:rPr lang="it-IT" altLang="it-IT" sz="1600" b="1">
                <a:solidFill>
                  <a:srgbClr val="009900"/>
                </a:solidFill>
                <a:latin typeface="Calibri" panose="020F0502020204030204" pitchFamily="34" charset="0"/>
              </a:rPr>
              <a:t>16</a:t>
            </a:r>
            <a:r>
              <a:rPr lang="it-IT" altLang="it-IT" sz="1600" b="1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0767" name="Text Box 15"/>
          <p:cNvSpPr txBox="1">
            <a:spLocks noChangeArrowheads="1"/>
          </p:cNvSpPr>
          <p:nvPr/>
        </p:nvSpPr>
        <p:spPr bwMode="auto">
          <a:xfrm>
            <a:off x="3276600" y="4419600"/>
            <a:ext cx="274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L’ editoria ha riportato la riproducibilità delle “evidenze scientifiche”</a:t>
            </a:r>
          </a:p>
        </p:txBody>
      </p:sp>
      <p:pic>
        <p:nvPicPr>
          <p:cNvPr id="330768" name="Picture 16" descr="Risultati immagini per reproducibility crisis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4788"/>
            <a:ext cx="2590800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5" grpId="0" animBg="1" autoUpdateAnimBg="0"/>
      <p:bldP spid="330766" grpId="0" animBg="1" autoUpdateAnimBg="0"/>
      <p:bldP spid="33076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Risultati immagini per reproducibility crisi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4788"/>
            <a:ext cx="2590800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3352800" y="217805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Che fare ?</a:t>
            </a:r>
          </a:p>
        </p:txBody>
      </p:sp>
      <p:sp>
        <p:nvSpPr>
          <p:cNvPr id="368648" name="Text Box 8"/>
          <p:cNvSpPr txBox="1">
            <a:spLocks noChangeArrowheads="1"/>
          </p:cNvSpPr>
          <p:nvPr/>
        </p:nvSpPr>
        <p:spPr bwMode="auto">
          <a:xfrm>
            <a:off x="2247900" y="4572000"/>
            <a:ext cx="464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Che requisiti deve avere un lavoro per avere il marchio: </a:t>
            </a:r>
            <a:r>
              <a:rPr lang="it-IT" altLang="it-IT" sz="2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Reproducible Results ?</a:t>
            </a:r>
          </a:p>
        </p:txBody>
      </p:sp>
      <p:pic>
        <p:nvPicPr>
          <p:cNvPr id="368659" name="Picture 19" descr="dossier — Portail des langues vivantes de l'académie de Lil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0" name="Picture 20" descr="Risultati immagini per reproducibility icon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63850"/>
            <a:ext cx="733425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368662" name="Rectangle 22"/>
          <p:cNvSpPr>
            <a:spLocks noChangeArrowheads="1"/>
          </p:cNvSpPr>
          <p:nvPr/>
        </p:nvSpPr>
        <p:spPr bwMode="auto">
          <a:xfrm>
            <a:off x="0" y="32543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8663" name="Rectangle 23"/>
          <p:cNvSpPr>
            <a:spLocks noChangeArrowheads="1"/>
          </p:cNvSpPr>
          <p:nvPr/>
        </p:nvSpPr>
        <p:spPr bwMode="auto">
          <a:xfrm>
            <a:off x="0" y="32543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8664" name="Rectangle 24"/>
          <p:cNvSpPr>
            <a:spLocks noChangeArrowheads="1"/>
          </p:cNvSpPr>
          <p:nvPr/>
        </p:nvSpPr>
        <p:spPr bwMode="auto">
          <a:xfrm>
            <a:off x="0" y="32543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8666" name="Rectangle 26"/>
          <p:cNvSpPr>
            <a:spLocks noChangeArrowheads="1"/>
          </p:cNvSpPr>
          <p:nvPr/>
        </p:nvSpPr>
        <p:spPr bwMode="auto">
          <a:xfrm rot="20554559">
            <a:off x="3810000" y="3687763"/>
            <a:ext cx="20256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7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Reproducible Results</a:t>
            </a:r>
          </a:p>
        </p:txBody>
      </p:sp>
      <p:pic>
        <p:nvPicPr>
          <p:cNvPr id="368667" name="Picture 27" descr="Learn Icon #378924 - Free Icons Library">
            <a:hlinkClick r:id="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15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8" name="Picture 28" descr="Ford Focus | Brands of the World™ | Download vector logos and logotypes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1219200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9" name="Text Box 29"/>
          <p:cNvSpPr txBox="1">
            <a:spLocks noChangeArrowheads="1"/>
          </p:cNvSpPr>
          <p:nvPr/>
        </p:nvSpPr>
        <p:spPr bwMode="auto">
          <a:xfrm flipH="1">
            <a:off x="48768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368670" name="Rectangle 30"/>
          <p:cNvSpPr>
            <a:spLocks noChangeArrowheads="1"/>
          </p:cNvSpPr>
          <p:nvPr/>
        </p:nvSpPr>
        <p:spPr bwMode="auto">
          <a:xfrm>
            <a:off x="4724400" y="6248400"/>
            <a:ext cx="3200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l"/>
            <a:r>
              <a:rPr lang="en-US" altLang="it-IT" sz="1200" b="1" i="1">
                <a:solidFill>
                  <a:srgbClr val="0066FF"/>
                </a:solidFill>
                <a:latin typeface="Calibri" panose="020F0502020204030204" pitchFamily="34" charset="0"/>
              </a:rPr>
              <a:t>Come costruire un report riproducibile</a:t>
            </a:r>
            <a:endParaRPr lang="en-US" altLang="it-IT" sz="1200" i="1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8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8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8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8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autoUpdateAnimBg="0"/>
      <p:bldP spid="368648" grpId="0" autoUpdateAnimBg="0"/>
      <p:bldP spid="368666" grpId="0" autoUpdateAnimBg="0"/>
      <p:bldP spid="368669" grpId="0" autoUpdateAnimBg="0"/>
      <p:bldP spid="36867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594" name="Object 2"/>
          <p:cNvGraphicFramePr>
            <a:graphicFrameLocks noChangeAspect="1"/>
          </p:cNvGraphicFramePr>
          <p:nvPr/>
        </p:nvGraphicFramePr>
        <p:xfrm>
          <a:off x="609600" y="1143000"/>
          <a:ext cx="79248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99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3000"/>
                        <a:ext cx="79248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595" name="Rectangle 3"/>
          <p:cNvSpPr>
            <a:spLocks noChangeArrowheads="1"/>
          </p:cNvSpPr>
          <p:nvPr/>
        </p:nvSpPr>
        <p:spPr bwMode="auto">
          <a:xfrm>
            <a:off x="2057400" y="182563"/>
            <a:ext cx="4933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National Institutes of Health</a:t>
            </a:r>
            <a:r>
              <a:rPr lang="en-US" altLang="it-IT" sz="2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1403350" y="762000"/>
            <a:ext cx="6335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Affida a tre Università il coordinamento  della Meta-ricerca </a:t>
            </a:r>
          </a:p>
        </p:txBody>
      </p:sp>
      <p:sp>
        <p:nvSpPr>
          <p:cNvPr id="366597" name="Rectangle 5"/>
          <p:cNvSpPr>
            <a:spLocks noChangeArrowheads="1"/>
          </p:cNvSpPr>
          <p:nvPr/>
        </p:nvSpPr>
        <p:spPr bwMode="auto">
          <a:xfrm>
            <a:off x="1447800" y="5638800"/>
            <a:ext cx="640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838200" y="5410200"/>
            <a:ext cx="7720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Vengono proposte alcune direttive per la gestione della fasi della ricerca: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6" grpId="0" autoUpdateAnimBg="0"/>
      <p:bldP spid="366598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666" name="Object 2"/>
          <p:cNvGraphicFramePr>
            <a:graphicFrameLocks noChangeAspect="1"/>
          </p:cNvGraphicFramePr>
          <p:nvPr/>
        </p:nvGraphicFramePr>
        <p:xfrm>
          <a:off x="1219200" y="457200"/>
          <a:ext cx="67056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1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57200"/>
                        <a:ext cx="67056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9667" name="Picture 3" descr="Learn Icon #378924 - Free Icons Librar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91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68" name="Picture 4" descr="Ford Focus | Brands of the World™ | Download vector logos and logotype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86400"/>
            <a:ext cx="152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9" name="Text Box 5"/>
          <p:cNvSpPr txBox="1">
            <a:spLocks noChangeArrowheads="1"/>
          </p:cNvSpPr>
          <p:nvPr/>
        </p:nvSpPr>
        <p:spPr bwMode="auto">
          <a:xfrm flipH="1">
            <a:off x="4724400" y="5562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4572000" y="6324600"/>
            <a:ext cx="3200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l"/>
            <a:r>
              <a:rPr lang="en-US" altLang="it-IT" sz="1200" b="1" i="1">
                <a:solidFill>
                  <a:srgbClr val="0066FF"/>
                </a:solidFill>
                <a:latin typeface="Calibri" panose="020F0502020204030204" pitchFamily="34" charset="0"/>
              </a:rPr>
              <a:t>La costruzione di un  report</a:t>
            </a:r>
            <a:endParaRPr lang="en-US" altLang="it-IT" sz="1200" i="1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9" grpId="0" autoUpdateAnimBg="0"/>
      <p:bldP spid="36967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0" y="457200"/>
            <a:ext cx="457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Andrews, Paul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Mathematics Education, Stockholm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Atkinson, Lori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New York State Allies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Ball, Stephen J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Karl Mannheim Professor of Sociology of Education, Institute of Education, University of London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Barber, Melissa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 Parents Against High Stakes Testing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Beckett, Lori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Winifred Mercier Professor of Teacher Education, Leeds Metropolitan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Berardi, Jillaine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Linden Avenue Middle School, Assistant Principal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Berliner, David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 Regents Professor of Education at Arizona State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Bloom, Elizabeth EdD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 of Education, Hartwick College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Boudet, Danielle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Oneonta Area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Boland, Neil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Senior lecturer, AUT University, Auckland, New Zealand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Burris, Carol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 and former Teacher of the Year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Cauthen, Nancy PhD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Change the Stakes, NYS Allies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Cerrone, Chris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Testing Hurts Kids; NYS Allies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Ciaran, Sugrue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Professor, Head of School, School of Education, University College Dublin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Deutermann, Jeanette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Founder Long Island Opt Out, Co-founder NYS Allies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Devine, Nesta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Professor, Auckland University of Technology, New Zealand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Dodge, Arnie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Chair, Department of Educational Leadership, Long Island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Dodge, Judith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Author, Educational Consultant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Farley, Tim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Principal, Ichabod Crane School; New York State Allies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Fellicello, Stacia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Principal, Chambers Elementary School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Fleming, Mary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Lecturer, School of Education, National University of Ireland, Galway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Fransson, Göran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 of Education, University of Gävle, Sweden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Giroux, Henry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English and Cultural Studies, McMaster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Glass, Gene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Senior Researcher, National Education Policy Center, Santa Fe, New Mexico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Glynn, Kevin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Educator, co-founder of Lace to the Top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Goldstein, Harvey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Social Statistics, University of Bristol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Gorlewski, David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Director, Educational Leadership Doctoral Program, D’Youville College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Gorlewski, Julie PhD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, Assistant Professor, State University of New York at New Paltz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Gowie, Cheryl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Education, Siena College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Greene, Kiersten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Assistant Professor of Literacy, State University of New York at New Paltz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Haimson, Leonie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Parent Advocate and Director of “Class Size Matters”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Heinz, Manuela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Director of Teaching Practice, School of Education, National University of Ireland Galway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Hughes, Michelle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Principal, High Meadows Independent School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Jury, Mark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Chair, Education Department, Siena College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Kahn, Hudson Valley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Against Common Core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Kayden, Michelle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Linden Avenue Middle School Red Hook, New York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Kempf, Arlo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Program Coordinator of School and Society, OISE, University of Toronto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Kilfoyle, Marla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NBCT, General Manager of BATs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Labaree, David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Education, Stanford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Leonardatos, Harry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Principal, high school, Clarkstown, New York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MacBeath, John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Emeritus, Director of Leadership for Learning, University of Cambridge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McLaren, Peter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Distinguished Professor, Chapman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McNair, Jessica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Co-founder Opt-Out CNY, parent member NYS Allies for Public Education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Meyer, Heinz-Dieter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Professor, Education Governance &amp; Policy, State University of New York (Albany)</a:t>
            </a:r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4572000" y="457200"/>
            <a:ext cx="44196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Millham, Rosemary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Science Coordinator/Assistant Professor, Master Teacher Campus Director, State University of New York, New Paltz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Oliveira Andreotti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Vanessa Canada Research Chair in Race, Inequality, and Global Change, University of British Columbia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Sperry, Carol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Emerita, Millersville University, Pennsylvania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Mitchell, Ken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Lower Hudson Valley Superintendents Council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Mucher, Stephen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Director, Bard Master of Arts in Teaching Program, Los Angeles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Tuck, Eve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Assistant Professor, Coordinator of Native American Studies, State University of New York at New Paltz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Naison, Mark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African American Studies and History, Fordham University; Co-Founder, Badass Teachers Association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Nielsen, Kris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Author, Children of the Core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Noddings, Nel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(emerita) Philosophy of Education, Stanford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Noguera, Pedro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Peter L. Agnew Professor of Education, New York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Nunez, Isabel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Professor, Concordia University, Chicago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Pallas, Aaron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Arthur I Gates Professor of Sociology and Education, Columbia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Peters, Michael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Professor, University of Waikato, Honorary Fellow, Royal Society New Zealand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Pugh, Nigel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Principal, Richard R Green High School of Teaching, New York City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Ravitch, Diane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Research Professor, New York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Rivera-Wilson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Jerusalem Senior Faculty Associate and Director of Clinical Training and Field Experiences, University at Albany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Roberts, Peter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Professor, School of Educational Studies and Leadership, University of Canterbury, New Zealand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Rougle, Eija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Instructor, State University of New York, Albany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Rudley, Lisa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Director: Education Policy-Autism Action Network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Saltzman, Janet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Science Chair, Physics Teacher, Red Hook High School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Schniedewind, Nancy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Education, State University of New York, New Paltz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Silverberg, Ruth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Professor, College of Staten Island, City University of New York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Sperry, Carol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Education, Emerita, Millersville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St. John, Edward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Algo D. Henderson Collegiate Professor, University of Michigan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Suzuki, Daiyu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Teachers College at Columbia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Swaffield, Sue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Senior Lecturer, Educational Leadership and School Improvement, University of Cambridge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Tanis, Bianca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Parent Member: ReThinking Testing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Thomas, Paul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Associate Professor of Education, Furman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Thrupp, Martin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Education, University of Waikato, New Zealand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Tobin, KT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Founding member, ReThinking Testing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Tomlinson, Sally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Emeritus Professor, Goldsmiths College, University of London; Senior Research Fellow, Department of Education, Oxford University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Tuck, Eve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Coordinator of Native American Studies, State University of New York at New Paltz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VanSlyke-Briggs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Kjersti Associate Professor, State University of New York, Oneonta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Wilson, Elaine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Faculty of Education, University of Cambridge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Wrigley, Terry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Honorary senior research fellow, University of Ballarat, Australia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Zahedi, Katie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Principal, Linden Ave Middle School, Red Hook, New York</a:t>
            </a:r>
          </a:p>
          <a:p>
            <a:pPr algn="l" eaLnBrk="0" hangingPunct="0"/>
            <a:r>
              <a:rPr lang="en-US" altLang="it-IT" sz="800" b="1">
                <a:solidFill>
                  <a:schemeClr val="tx2"/>
                </a:solidFill>
                <a:latin typeface="Calibri" panose="020F0502020204030204" pitchFamily="34" charset="0"/>
              </a:rPr>
              <a:t>Zhao, Yong </a:t>
            </a:r>
            <a:r>
              <a:rPr lang="en-US" altLang="it-IT" sz="800">
                <a:solidFill>
                  <a:schemeClr val="tx2"/>
                </a:solidFill>
                <a:latin typeface="Calibri" panose="020F0502020204030204" pitchFamily="34" charset="0"/>
              </a:rPr>
              <a:t>Professor of Education, Presidential Chair, University of Oregon</a:t>
            </a:r>
          </a:p>
        </p:txBody>
      </p:sp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2763838" y="76200"/>
            <a:ext cx="36782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2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Nasce  la “meta-ricerca”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1905000" y="2819400"/>
            <a:ext cx="5791200" cy="457200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latin typeface="Calibri" panose="020F0502020204030204" pitchFamily="34" charset="0"/>
              </a:rPr>
              <a:t>Aderiscono scienziati da tutto il mondo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autoUpdateAnimBg="0"/>
      <p:bldP spid="391172" grpId="0" autoUpdateAnimBg="0"/>
      <p:bldP spid="391174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Vettoriale - L'uomo Che Parla è Un'icona Nera. Stile Piatto Image 89167865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8" name="Picture 10" descr="You searched for man speaker icon. isometric illustration of man speaker  vector icon for web. man speaker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62" name="Freeform 14"/>
          <p:cNvSpPr>
            <a:spLocks/>
          </p:cNvSpPr>
          <p:nvPr/>
        </p:nvSpPr>
        <p:spPr bwMode="auto">
          <a:xfrm>
            <a:off x="1087438" y="1257300"/>
            <a:ext cx="614362" cy="673100"/>
          </a:xfrm>
          <a:custGeom>
            <a:avLst/>
            <a:gdLst>
              <a:gd name="T0" fmla="*/ 99 w 387"/>
              <a:gd name="T1" fmla="*/ 64 h 424"/>
              <a:gd name="T2" fmla="*/ 27 w 387"/>
              <a:gd name="T3" fmla="*/ 96 h 424"/>
              <a:gd name="T4" fmla="*/ 19 w 387"/>
              <a:gd name="T5" fmla="*/ 280 h 424"/>
              <a:gd name="T6" fmla="*/ 35 w 387"/>
              <a:gd name="T7" fmla="*/ 328 h 424"/>
              <a:gd name="T8" fmla="*/ 131 w 387"/>
              <a:gd name="T9" fmla="*/ 392 h 424"/>
              <a:gd name="T10" fmla="*/ 179 w 387"/>
              <a:gd name="T11" fmla="*/ 424 h 424"/>
              <a:gd name="T12" fmla="*/ 307 w 387"/>
              <a:gd name="T13" fmla="*/ 400 h 424"/>
              <a:gd name="T14" fmla="*/ 355 w 387"/>
              <a:gd name="T15" fmla="*/ 376 h 424"/>
              <a:gd name="T16" fmla="*/ 379 w 387"/>
              <a:gd name="T17" fmla="*/ 296 h 424"/>
              <a:gd name="T18" fmla="*/ 387 w 387"/>
              <a:gd name="T19" fmla="*/ 272 h 424"/>
              <a:gd name="T20" fmla="*/ 275 w 387"/>
              <a:gd name="T21" fmla="*/ 0 h 424"/>
              <a:gd name="T22" fmla="*/ 155 w 387"/>
              <a:gd name="T23" fmla="*/ 8 h 424"/>
              <a:gd name="T24" fmla="*/ 99 w 387"/>
              <a:gd name="T25" fmla="*/ 6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7" h="424">
                <a:moveTo>
                  <a:pt x="99" y="64"/>
                </a:moveTo>
                <a:cubicBezTo>
                  <a:pt x="73" y="73"/>
                  <a:pt x="53" y="87"/>
                  <a:pt x="27" y="96"/>
                </a:cubicBezTo>
                <a:cubicBezTo>
                  <a:pt x="0" y="178"/>
                  <a:pt x="2" y="151"/>
                  <a:pt x="19" y="280"/>
                </a:cubicBezTo>
                <a:cubicBezTo>
                  <a:pt x="21" y="297"/>
                  <a:pt x="23" y="316"/>
                  <a:pt x="35" y="328"/>
                </a:cubicBezTo>
                <a:cubicBezTo>
                  <a:pt x="65" y="358"/>
                  <a:pt x="96" y="373"/>
                  <a:pt x="131" y="392"/>
                </a:cubicBezTo>
                <a:cubicBezTo>
                  <a:pt x="148" y="401"/>
                  <a:pt x="179" y="424"/>
                  <a:pt x="179" y="424"/>
                </a:cubicBezTo>
                <a:cubicBezTo>
                  <a:pt x="218" y="420"/>
                  <a:pt x="270" y="419"/>
                  <a:pt x="307" y="400"/>
                </a:cubicBezTo>
                <a:cubicBezTo>
                  <a:pt x="369" y="369"/>
                  <a:pt x="295" y="396"/>
                  <a:pt x="355" y="376"/>
                </a:cubicBezTo>
                <a:cubicBezTo>
                  <a:pt x="367" y="328"/>
                  <a:pt x="360" y="354"/>
                  <a:pt x="379" y="296"/>
                </a:cubicBezTo>
                <a:cubicBezTo>
                  <a:pt x="382" y="288"/>
                  <a:pt x="387" y="272"/>
                  <a:pt x="387" y="272"/>
                </a:cubicBezTo>
                <a:cubicBezTo>
                  <a:pt x="378" y="174"/>
                  <a:pt x="363" y="59"/>
                  <a:pt x="275" y="0"/>
                </a:cubicBezTo>
                <a:cubicBezTo>
                  <a:pt x="235" y="3"/>
                  <a:pt x="195" y="4"/>
                  <a:pt x="155" y="8"/>
                </a:cubicBezTo>
                <a:cubicBezTo>
                  <a:pt x="100" y="13"/>
                  <a:pt x="82" y="13"/>
                  <a:pt x="99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0463" name="Text Box 15"/>
          <p:cNvSpPr txBox="1">
            <a:spLocks noChangeArrowheads="1"/>
          </p:cNvSpPr>
          <p:nvPr/>
        </p:nvSpPr>
        <p:spPr bwMode="auto">
          <a:xfrm>
            <a:off x="762000" y="13716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i="1">
                <a:solidFill>
                  <a:schemeClr val="tx2"/>
                </a:solidFill>
                <a:latin typeface="Calibri" panose="020F0502020204030204" pitchFamily="34" charset="0"/>
              </a:rPr>
              <a:t>Per la lettura di queste slides è sufficiente “cliccare” </a:t>
            </a:r>
          </a:p>
        </p:txBody>
      </p:sp>
      <p:pic>
        <p:nvPicPr>
          <p:cNvPr id="360465" name="Picture 17" descr="Learn Icon #378924 - Free Icons Librar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66" name="Text Box 18"/>
          <p:cNvSpPr txBox="1">
            <a:spLocks noChangeArrowheads="1"/>
          </p:cNvSpPr>
          <p:nvPr/>
        </p:nvSpPr>
        <p:spPr bwMode="auto">
          <a:xfrm>
            <a:off x="76200" y="24384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i="1">
                <a:solidFill>
                  <a:schemeClr val="tx2"/>
                </a:solidFill>
                <a:latin typeface="Calibri" panose="020F0502020204030204" pitchFamily="34" charset="0"/>
              </a:rPr>
              <a:t>La comparsa di questo logo:</a:t>
            </a:r>
          </a:p>
        </p:txBody>
      </p:sp>
      <p:sp>
        <p:nvSpPr>
          <p:cNvPr id="360467" name="Text Box 19"/>
          <p:cNvSpPr txBox="1">
            <a:spLocks noChangeArrowheads="1"/>
          </p:cNvSpPr>
          <p:nvPr/>
        </p:nvSpPr>
        <p:spPr bwMode="auto">
          <a:xfrm>
            <a:off x="76200" y="3124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i="1">
                <a:solidFill>
                  <a:schemeClr val="tx2"/>
                </a:solidFill>
                <a:latin typeface="Calibri" panose="020F0502020204030204" pitchFamily="34" charset="0"/>
              </a:rPr>
              <a:t>Ti segnala un approfondimento nella sezione:</a:t>
            </a:r>
          </a:p>
        </p:txBody>
      </p:sp>
      <p:pic>
        <p:nvPicPr>
          <p:cNvPr id="360468" name="Picture 20" descr="Ford Focus | Brands of the World™ | Download vector logos and logotypes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69" name="Text Box 21"/>
          <p:cNvSpPr txBox="1">
            <a:spLocks noChangeArrowheads="1"/>
          </p:cNvSpPr>
          <p:nvPr/>
        </p:nvSpPr>
        <p:spPr bwMode="auto">
          <a:xfrm>
            <a:off x="1143000" y="40386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i="1">
                <a:solidFill>
                  <a:schemeClr val="tx2"/>
                </a:solidFill>
                <a:latin typeface="Calibri" panose="020F0502020204030204" pitchFamily="34" charset="0"/>
              </a:rPr>
              <a:t>Questo, invece, ti invita a consultare sezioni specifiche </a:t>
            </a:r>
          </a:p>
        </p:txBody>
      </p:sp>
      <p:sp>
        <p:nvSpPr>
          <p:cNvPr id="360470" name="Text Box 22"/>
          <p:cNvSpPr txBox="1">
            <a:spLocks noChangeArrowheads="1"/>
          </p:cNvSpPr>
          <p:nvPr/>
        </p:nvSpPr>
        <p:spPr bwMode="auto">
          <a:xfrm>
            <a:off x="1066800" y="48006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600" i="1">
                <a:solidFill>
                  <a:schemeClr val="tx2"/>
                </a:solidFill>
                <a:latin typeface="Calibri" panose="020F0502020204030204" pitchFamily="34" charset="0"/>
              </a:rPr>
              <a:t>Buona lettura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6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6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6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6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63" grpId="0" autoUpdateAnimBg="0"/>
      <p:bldP spid="360466" grpId="0" autoUpdateAnimBg="0"/>
      <p:bldP spid="360467" grpId="0" autoUpdateAnimBg="0"/>
      <p:bldP spid="360469" grpId="0" autoUpdateAnimBg="0"/>
      <p:bldP spid="36047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730" name="Object 2"/>
          <p:cNvGraphicFramePr>
            <a:graphicFrameLocks noChangeAspect="1"/>
          </p:cNvGraphicFramePr>
          <p:nvPr/>
        </p:nvGraphicFramePr>
        <p:xfrm>
          <a:off x="1371600" y="1104900"/>
          <a:ext cx="6324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4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104900"/>
                        <a:ext cx="6324600" cy="4800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1905000" y="106363"/>
            <a:ext cx="52657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Condividono la “meta-ricerca”</a:t>
            </a:r>
            <a:r>
              <a:rPr lang="en-US" altLang="it-IT" sz="2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2727325" y="669925"/>
            <a:ext cx="366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 più influenti medici Statunitensi: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9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779" name="Object 3"/>
          <p:cNvGraphicFramePr>
            <a:graphicFrameLocks noChangeAspect="1"/>
          </p:cNvGraphicFramePr>
          <p:nvPr/>
        </p:nvGraphicFramePr>
        <p:xfrm>
          <a:off x="1371600" y="1066800"/>
          <a:ext cx="63246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4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3246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82" name="Rectangle 6"/>
          <p:cNvSpPr>
            <a:spLocks noChangeArrowheads="1"/>
          </p:cNvSpPr>
          <p:nvPr/>
        </p:nvSpPr>
        <p:spPr bwMode="auto">
          <a:xfrm>
            <a:off x="2133600" y="106363"/>
            <a:ext cx="480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Vengono presentati risultati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1783" name="Rectangle 7"/>
          <p:cNvSpPr>
            <a:spLocks noChangeArrowheads="1"/>
          </p:cNvSpPr>
          <p:nvPr/>
        </p:nvSpPr>
        <p:spPr bwMode="auto">
          <a:xfrm>
            <a:off x="1303338" y="669925"/>
            <a:ext cx="6538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Che propongono stili di vita alternativi all’impiego dei farmaci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2803" name="Object 3"/>
          <p:cNvGraphicFramePr>
            <a:graphicFrameLocks noChangeAspect="1"/>
          </p:cNvGraphicFramePr>
          <p:nvPr/>
        </p:nvGraphicFramePr>
        <p:xfrm>
          <a:off x="1333500" y="1066800"/>
          <a:ext cx="64770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11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066800"/>
                        <a:ext cx="6477000" cy="487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4" name="Rectangle 4"/>
          <p:cNvSpPr>
            <a:spLocks noChangeArrowheads="1"/>
          </p:cNvSpPr>
          <p:nvPr/>
        </p:nvSpPr>
        <p:spPr bwMode="auto">
          <a:xfrm>
            <a:off x="2760663" y="106363"/>
            <a:ext cx="3563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 grandi Università 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1905000" y="2362200"/>
            <a:ext cx="12192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2806" name="Rectangle 6"/>
          <p:cNvSpPr>
            <a:spLocks noChangeArrowheads="1"/>
          </p:cNvSpPr>
          <p:nvPr/>
        </p:nvSpPr>
        <p:spPr bwMode="auto">
          <a:xfrm>
            <a:off x="6019800" y="2362200"/>
            <a:ext cx="12192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2807" name="Rectangle 7"/>
          <p:cNvSpPr>
            <a:spLocks noChangeArrowheads="1"/>
          </p:cNvSpPr>
          <p:nvPr/>
        </p:nvSpPr>
        <p:spPr bwMode="auto">
          <a:xfrm>
            <a:off x="2057400" y="1905000"/>
            <a:ext cx="510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2809" name="Oval 9"/>
          <p:cNvSpPr>
            <a:spLocks noChangeArrowheads="1"/>
          </p:cNvSpPr>
          <p:nvPr/>
        </p:nvSpPr>
        <p:spPr bwMode="auto">
          <a:xfrm>
            <a:off x="3962400" y="4876800"/>
            <a:ext cx="1143000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2810" name="Rectangle 10"/>
          <p:cNvSpPr>
            <a:spLocks noChangeArrowheads="1"/>
          </p:cNvSpPr>
          <p:nvPr/>
        </p:nvSpPr>
        <p:spPr bwMode="auto">
          <a:xfrm>
            <a:off x="1644650" y="838200"/>
            <a:ext cx="5868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Aprono alla ricerca sulle Terapie alternative attraverso </a:t>
            </a:r>
          </a:p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L’ attivazione di laboratori di ricerca dedicati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2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714" name="Object 2"/>
          <p:cNvGraphicFramePr>
            <a:graphicFrameLocks noChangeAspect="1"/>
          </p:cNvGraphicFramePr>
          <p:nvPr/>
        </p:nvGraphicFramePr>
        <p:xfrm>
          <a:off x="1295400" y="1066800"/>
          <a:ext cx="64770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18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66800"/>
                        <a:ext cx="6477000" cy="487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2760663" y="106363"/>
            <a:ext cx="3563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 grandi Università 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71716" name="Rectangle 4"/>
          <p:cNvSpPr>
            <a:spLocks noChangeArrowheads="1"/>
          </p:cNvSpPr>
          <p:nvPr/>
        </p:nvSpPr>
        <p:spPr bwMode="auto">
          <a:xfrm>
            <a:off x="1644650" y="838200"/>
            <a:ext cx="5868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Aprono alla ricerca sulle Terapie alternative attraverso </a:t>
            </a:r>
          </a:p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L’ attivazione di laboratori di ricerca dedicati</a:t>
            </a:r>
          </a:p>
        </p:txBody>
      </p:sp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2540000" y="5851525"/>
            <a:ext cx="436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Ambulatori operano ogni giorno insieme</a:t>
            </a:r>
          </a:p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Alla medicina tradizionale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38950" name="Object 6"/>
          <p:cNvGraphicFramePr>
            <a:graphicFrameLocks noChangeAspect="1"/>
          </p:cNvGraphicFramePr>
          <p:nvPr/>
        </p:nvGraphicFramePr>
        <p:xfrm>
          <a:off x="609600" y="1295400"/>
          <a:ext cx="7620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8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76200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955" name="Rectangle 11"/>
          <p:cNvSpPr>
            <a:spLocks noChangeArrowheads="1"/>
          </p:cNvSpPr>
          <p:nvPr/>
        </p:nvSpPr>
        <p:spPr bwMode="auto">
          <a:xfrm>
            <a:off x="2514600" y="106363"/>
            <a:ext cx="4070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disponibilità a capire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8957" name="Rectangle 13"/>
          <p:cNvSpPr>
            <a:spLocks noChangeArrowheads="1"/>
          </p:cNvSpPr>
          <p:nvPr/>
        </p:nvSpPr>
        <p:spPr bwMode="auto">
          <a:xfrm>
            <a:off x="2619375" y="685800"/>
            <a:ext cx="390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Consente di riscoprire radici comuni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2738" name="Object 2"/>
          <p:cNvGraphicFramePr>
            <a:graphicFrameLocks noChangeAspect="1"/>
          </p:cNvGraphicFramePr>
          <p:nvPr/>
        </p:nvGraphicFramePr>
        <p:xfrm>
          <a:off x="1295400" y="1143000"/>
          <a:ext cx="6553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40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143000"/>
                        <a:ext cx="6553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3543300" y="41910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i="1">
                <a:latin typeface="Calibri" panose="020F0502020204030204" pitchFamily="34" charset="0"/>
              </a:rPr>
              <a:t>Ippocrate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Risultati immagini per Ablin prostate">
            <a:hlinkClick r:id="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48200"/>
            <a:ext cx="2057400" cy="1676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3" name="Picture 3" descr="Risultati immagini per Marcia Angell">
            <a:hlinkClick r:id="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2057400" cy="16764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4" name="Picture 4" descr="Risultati immagini per company farmaco">
            <a:hlinkClick r:id="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886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5" name="Picture 5" descr="El complejo médico-farmacéutico, delincuencia organizada contra la salud  (7): la medicina, ese negocio muy corrupto |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1973263" cy="167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6" name="Picture 6" descr="Op-Ed: Dr. Joseph Biederman Plays God With ADHD Meds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1800"/>
            <a:ext cx="190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7" name="Picture 7" descr="Risultati immagini per The great prostate  hoax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48200"/>
            <a:ext cx="2057400" cy="167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8" name="Rectangle 8"/>
          <p:cNvSpPr>
            <a:spLocks noChangeArrowheads="1"/>
          </p:cNvSpPr>
          <p:nvPr/>
        </p:nvSpPr>
        <p:spPr bwMode="auto">
          <a:xfrm>
            <a:off x="2514600" y="106363"/>
            <a:ext cx="4229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Cosa hanno in comune ?</a:t>
            </a:r>
            <a:endParaRPr lang="it-IT" altLang="it-IT" sz="2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228600" y="135572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sz="2000">
                <a:latin typeface="Calibri" panose="020F0502020204030204" pitchFamily="34" charset="0"/>
              </a:rPr>
              <a:t>Marcia Angell</a:t>
            </a:r>
          </a:p>
        </p:txBody>
      </p:sp>
      <p:sp>
        <p:nvSpPr>
          <p:cNvPr id="373770" name="Text Box 10"/>
          <p:cNvSpPr txBox="1">
            <a:spLocks noChangeArrowheads="1"/>
          </p:cNvSpPr>
          <p:nvPr/>
        </p:nvSpPr>
        <p:spPr bwMode="auto">
          <a:xfrm>
            <a:off x="152400" y="303212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sz="2000">
                <a:latin typeface="Calibri" panose="020F0502020204030204" pitchFamily="34" charset="0"/>
              </a:rPr>
              <a:t>Joseph Biederman</a:t>
            </a:r>
          </a:p>
        </p:txBody>
      </p:sp>
      <p:sp>
        <p:nvSpPr>
          <p:cNvPr id="373771" name="Text Box 11"/>
          <p:cNvSpPr txBox="1">
            <a:spLocks noChangeArrowheads="1"/>
          </p:cNvSpPr>
          <p:nvPr/>
        </p:nvSpPr>
        <p:spPr bwMode="auto">
          <a:xfrm>
            <a:off x="228600" y="455612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sz="2000">
                <a:latin typeface="Calibri" panose="020F0502020204030204" pitchFamily="34" charset="0"/>
              </a:rPr>
              <a:t>Richard Albin</a:t>
            </a:r>
          </a:p>
        </p:txBody>
      </p:sp>
      <p:sp>
        <p:nvSpPr>
          <p:cNvPr id="373772" name="Text Box 12"/>
          <p:cNvSpPr txBox="1">
            <a:spLocks noChangeArrowheads="1"/>
          </p:cNvSpPr>
          <p:nvPr/>
        </p:nvSpPr>
        <p:spPr bwMode="auto">
          <a:xfrm>
            <a:off x="304800" y="1692275"/>
            <a:ext cx="220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Ha diretto la linea editoriale per 20 anni</a:t>
            </a:r>
          </a:p>
        </p:txBody>
      </p:sp>
      <p:sp>
        <p:nvSpPr>
          <p:cNvPr id="373773" name="Text Box 13"/>
          <p:cNvSpPr txBox="1">
            <a:spLocks noChangeArrowheads="1"/>
          </p:cNvSpPr>
          <p:nvPr/>
        </p:nvSpPr>
        <p:spPr bwMode="auto">
          <a:xfrm>
            <a:off x="228600" y="3324225"/>
            <a:ext cx="2209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E’ ritenuto il maggior esperto di neurofarmacologia pediatrica</a:t>
            </a:r>
          </a:p>
        </p:txBody>
      </p:sp>
      <p:sp>
        <p:nvSpPr>
          <p:cNvPr id="373774" name="Text Box 14"/>
          <p:cNvSpPr txBox="1">
            <a:spLocks noChangeArrowheads="1"/>
          </p:cNvSpPr>
          <p:nvPr/>
        </p:nvSpPr>
        <p:spPr bwMode="auto">
          <a:xfrm>
            <a:off x="-152400" y="48768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E’ lo scopritre del PSA prostatico</a:t>
            </a:r>
          </a:p>
        </p:txBody>
      </p:sp>
      <p:sp>
        <p:nvSpPr>
          <p:cNvPr id="373775" name="Rectangle 15"/>
          <p:cNvSpPr>
            <a:spLocks noChangeArrowheads="1"/>
          </p:cNvSpPr>
          <p:nvPr/>
        </p:nvSpPr>
        <p:spPr bwMode="auto">
          <a:xfrm>
            <a:off x="2799668" y="609600"/>
            <a:ext cx="35287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Hanno </a:t>
            </a:r>
            <a:r>
              <a:rPr lang="en-US" altLang="it-IT" sz="20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fatto</a:t>
            </a:r>
            <a:r>
              <a:rPr lang="en-US" altLang="it-IT" sz="2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it-IT" sz="20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tutti</a:t>
            </a:r>
            <a:r>
              <a:rPr lang="en-US" altLang="it-IT" sz="2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e </a:t>
            </a:r>
            <a:r>
              <a:rPr lang="en-US" altLang="it-IT" sz="20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tre</a:t>
            </a:r>
            <a:r>
              <a:rPr lang="en-US" altLang="it-IT" sz="20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it-IT" sz="200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OUTING </a:t>
            </a:r>
            <a:r>
              <a:rPr lang="en-US" altLang="it-IT" sz="2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373776" name="Text Box 16"/>
          <p:cNvSpPr txBox="1">
            <a:spLocks noChangeArrowheads="1"/>
          </p:cNvSpPr>
          <p:nvPr/>
        </p:nvSpPr>
        <p:spPr bwMode="auto">
          <a:xfrm>
            <a:off x="6629400" y="1219200"/>
            <a:ext cx="22098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Si è dimessa dal NEJM ed ha raccontato le “manovre oscure” delle Company del farmaco e dello sfruttamento commerciale delle malattie</a:t>
            </a:r>
          </a:p>
        </p:txBody>
      </p:sp>
      <p:sp>
        <p:nvSpPr>
          <p:cNvPr id="373777" name="Text Box 17"/>
          <p:cNvSpPr txBox="1">
            <a:spLocks noChangeArrowheads="1"/>
          </p:cNvSpPr>
          <p:nvPr/>
        </p:nvSpPr>
        <p:spPr bwMode="auto">
          <a:xfrm>
            <a:off x="6705600" y="2971800"/>
            <a:ext cx="22098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Una incredibile crisi di onestà !</a:t>
            </a:r>
          </a:p>
          <a:p>
            <a:pPr algn="l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I  bambini ringraziano.</a:t>
            </a:r>
          </a:p>
        </p:txBody>
      </p:sp>
      <p:sp>
        <p:nvSpPr>
          <p:cNvPr id="373778" name="Text Box 18"/>
          <p:cNvSpPr txBox="1">
            <a:spLocks noChangeArrowheads="1"/>
          </p:cNvSpPr>
          <p:nvPr/>
        </p:nvSpPr>
        <p:spPr bwMode="auto">
          <a:xfrm>
            <a:off x="6705600" y="4648200"/>
            <a:ext cx="22098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400" b="1" i="1">
                <a:latin typeface="Calibri" panose="020F0502020204030204" pitchFamily="34" charset="0"/>
              </a:rPr>
              <a:t>Ha chiesto scusa per avere creato la vigile attesa e aver gettato nell’angoscia milioni di persone per un test fasullo che ancora oggi si ostinano a fare </a:t>
            </a:r>
          </a:p>
        </p:txBody>
      </p:sp>
      <p:sp>
        <p:nvSpPr>
          <p:cNvPr id="373779" name="Line 19"/>
          <p:cNvSpPr>
            <a:spLocks noChangeShapeType="1"/>
          </p:cNvSpPr>
          <p:nvPr/>
        </p:nvSpPr>
        <p:spPr bwMode="auto">
          <a:xfrm>
            <a:off x="2667000" y="609600"/>
            <a:ext cx="38100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3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3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7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37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37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72" grpId="0" autoUpdateAnimBg="0"/>
      <p:bldP spid="373773" grpId="0" autoUpdateAnimBg="0"/>
      <p:bldP spid="373774" grpId="0" autoUpdateAnimBg="0"/>
      <p:bldP spid="373775" grpId="0" autoUpdateAnimBg="0"/>
      <p:bldP spid="373776" grpId="0" autoUpdateAnimBg="0"/>
      <p:bldP spid="373777" grpId="0" autoUpdateAnimBg="0"/>
      <p:bldP spid="37377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http://www.net-praxis.de/praxis/onkologie/arz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819400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7" name="Rectangle 3"/>
          <p:cNvSpPr>
            <a:spLocks noChangeArrowheads="1"/>
          </p:cNvSpPr>
          <p:nvPr/>
        </p:nvSpPr>
        <p:spPr bwMode="auto">
          <a:xfrm>
            <a:off x="2438400" y="3810000"/>
            <a:ext cx="4267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dei </a:t>
            </a:r>
            <a:r>
              <a:rPr lang="it-IT" altLang="it-IT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347</a:t>
            </a:r>
            <a:r>
              <a:rPr lang="it-IT" altLang="it-IT" sz="2000" b="1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articoli pubblicati da </a:t>
            </a:r>
          </a:p>
          <a:p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Friedhelm Herrmann</a:t>
            </a:r>
            <a:r>
              <a:rPr lang="it-IT" altLang="it-IT" sz="2000">
                <a:solidFill>
                  <a:srgbClr val="FF0000"/>
                </a:solidFill>
                <a:latin typeface="Calibri" panose="020F0502020204030204" pitchFamily="34" charset="0"/>
              </a:rPr>
              <a:t>,</a:t>
            </a:r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brillante e stimato clinico universitario tedesco  almeno </a:t>
            </a:r>
            <a:r>
              <a:rPr lang="it-IT" altLang="it-IT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94</a:t>
            </a:r>
            <a:r>
              <a:rPr lang="it-IT" altLang="it-IT" sz="2000" b="1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contenevano dei dati falsificati e più di un </a:t>
            </a:r>
            <a:r>
              <a:rPr lang="it-IT" altLang="it-IT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centinaio </a:t>
            </a:r>
            <a:r>
              <a:rPr lang="it-IT" altLang="it-IT" sz="2000">
                <a:solidFill>
                  <a:schemeClr val="tx2"/>
                </a:solidFill>
                <a:latin typeface="Calibri" panose="020F0502020204030204" pitchFamily="34" charset="0"/>
              </a:rPr>
              <a:t>sollevavano seri dubbi. </a:t>
            </a:r>
          </a:p>
        </p:txBody>
      </p:sp>
      <p:pic>
        <p:nvPicPr>
          <p:cNvPr id="349188" name="Picture 4" descr="http://www.strahlenkunde.uni-wuerzburg.de/science/taskfo1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182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9" name="Oval 5"/>
          <p:cNvSpPr>
            <a:spLocks noChangeArrowheads="1"/>
          </p:cNvSpPr>
          <p:nvPr/>
        </p:nvSpPr>
        <p:spPr bwMode="auto">
          <a:xfrm>
            <a:off x="7010400" y="2057400"/>
            <a:ext cx="5334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9190" name="Oval 6"/>
          <p:cNvSpPr>
            <a:spLocks noChangeArrowheads="1"/>
          </p:cNvSpPr>
          <p:nvPr/>
        </p:nvSpPr>
        <p:spPr bwMode="auto">
          <a:xfrm>
            <a:off x="6553200" y="2667000"/>
            <a:ext cx="5334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49191" name="Picture 7" descr="http://www.spreastore.it/1085-884-large/adobe-photoshop-cs2-500-trucch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182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2743200" y="152400"/>
            <a:ext cx="36560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i="1">
                <a:latin typeface="Calibri" panose="020F0502020204030204" pitchFamily="34" charset="0"/>
              </a:rPr>
              <a:t>Falsi e falsari</a:t>
            </a:r>
            <a:r>
              <a:rPr lang="en-US" altLang="it-IT">
                <a:latin typeface="Calibri" panose="020F0502020204030204" pitchFamily="34" charset="0"/>
              </a:rPr>
              <a:t>: </a:t>
            </a:r>
          </a:p>
          <a:p>
            <a:r>
              <a:rPr lang="en-US" altLang="it-IT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il caso Friedhelm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838200" y="5791200"/>
            <a:ext cx="74676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800">
                <a:solidFill>
                  <a:srgbClr val="660066"/>
                </a:solidFill>
                <a:latin typeface="Calibri" panose="020F0502020204030204" pitchFamily="34" charset="0"/>
              </a:rPr>
              <a:t>Hagmann M </a:t>
            </a:r>
          </a:p>
          <a:p>
            <a:r>
              <a:rPr lang="it-IT" altLang="it-IT" sz="2000">
                <a:solidFill>
                  <a:srgbClr val="660066"/>
                </a:solidFill>
                <a:latin typeface="Calibri" panose="020F0502020204030204" pitchFamily="34" charset="0"/>
              </a:rPr>
              <a:t>“</a:t>
            </a:r>
            <a:r>
              <a:rPr lang="it-IT" altLang="it-IT" sz="1600">
                <a:solidFill>
                  <a:srgbClr val="660066"/>
                </a:solidFill>
                <a:latin typeface="Calibri" panose="020F0502020204030204" pitchFamily="34" charset="0"/>
              </a:rPr>
              <a:t>Scientific misconduct. Panel finds scores of suspect papers in German fraude probe</a:t>
            </a:r>
            <a:r>
              <a:rPr lang="it-IT" altLang="it-IT" sz="2000">
                <a:solidFill>
                  <a:srgbClr val="660066"/>
                </a:solidFill>
                <a:latin typeface="Calibri" panose="020F0502020204030204" pitchFamily="34" charset="0"/>
              </a:rPr>
              <a:t>” </a:t>
            </a:r>
          </a:p>
          <a:p>
            <a:r>
              <a:rPr lang="it-IT" altLang="it-IT" sz="1400">
                <a:solidFill>
                  <a:srgbClr val="660066"/>
                </a:solidFill>
                <a:latin typeface="Calibri" panose="020F0502020204030204" pitchFamily="34" charset="0"/>
              </a:rPr>
              <a:t>Science  2000 Jun 23; 2016-17</a:t>
            </a:r>
            <a:r>
              <a:rPr lang="en-US" altLang="it-IT" sz="1400">
                <a:solidFill>
                  <a:srgbClr val="660066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7467600" y="182880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A50021"/>
                </a:solidFill>
              </a:rPr>
              <a:t>?</a:t>
            </a:r>
          </a:p>
        </p:txBody>
      </p:sp>
      <p:sp>
        <p:nvSpPr>
          <p:cNvPr id="349195" name="Text Box 11"/>
          <p:cNvSpPr txBox="1">
            <a:spLocks noChangeArrowheads="1"/>
          </p:cNvSpPr>
          <p:nvPr/>
        </p:nvSpPr>
        <p:spPr bwMode="auto">
          <a:xfrm>
            <a:off x="7315200" y="2392363"/>
            <a:ext cx="53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A5002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7" grpId="0" autoUpdateAnimBg="0"/>
      <p:bldP spid="349190" grpId="0" animBg="1" autoUpdateAnimBg="0"/>
      <p:bldP spid="349193" grpId="0" autoUpdateAnimBg="0"/>
      <p:bldP spid="349194" grpId="0" autoUpdateAnimBg="0"/>
      <p:bldP spid="34919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50211" name="Picture 3" descr="http://www.net-praxis.de/praxis/onkologie/arz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2819400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2971800" y="4022725"/>
            <a:ext cx="31242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>
                <a:solidFill>
                  <a:srgbClr val="FF0000"/>
                </a:solidFill>
                <a:latin typeface="Calibri" panose="020F0502020204030204" pitchFamily="34" charset="0"/>
              </a:rPr>
              <a:t>Molti dei ricercatori competenti  nel campo di Friedhelm avevano avuto a che fare  con lui, in quanto </a:t>
            </a:r>
            <a:r>
              <a:rPr lang="it-IT" altLang="it-IT" sz="2000" u="sng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avevano firmato</a:t>
            </a:r>
            <a:r>
              <a:rPr lang="it-IT" altLang="it-IT" sz="2000">
                <a:solidFill>
                  <a:srgbClr val="FF0000"/>
                </a:solidFill>
                <a:latin typeface="Calibri" panose="020F0502020204030204" pitchFamily="34" charset="0"/>
              </a:rPr>
              <a:t> insieme a lui  gli articoli o erano stati suoi </a:t>
            </a:r>
            <a:r>
              <a:rPr lang="it-IT" altLang="it-IT" sz="2000" u="sng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referees</a:t>
            </a:r>
            <a:r>
              <a:rPr lang="it-IT" altLang="it-IT" sz="20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it-IT" altLang="it-IT" sz="200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3162300" y="1219200"/>
            <a:ext cx="2819400" cy="45720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CERCASI GIUDICI !</a:t>
            </a:r>
          </a:p>
        </p:txBody>
      </p:sp>
      <p:sp>
        <p:nvSpPr>
          <p:cNvPr id="350215" name="Rectangle 7"/>
          <p:cNvSpPr>
            <a:spLocks noChangeArrowheads="1"/>
          </p:cNvSpPr>
          <p:nvPr/>
        </p:nvSpPr>
        <p:spPr bwMode="auto">
          <a:xfrm>
            <a:off x="2392363" y="304800"/>
            <a:ext cx="4357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 processo difficile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2" grpId="0" autoUpdateAnimBg="0"/>
      <p:bldP spid="35021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http://www.ilsole24ore.com/images2010/SoleOnLine5/_Immagini/Guide/GuideNorme/lente-scontrino-uomini-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36877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47" name="Picture 3" descr="C:\Documents and Settings\Administrator\Documenti\Fig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3733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48" name="Text Box 4"/>
          <p:cNvSpPr txBox="1">
            <a:spLocks noChangeArrowheads="1"/>
          </p:cNvSpPr>
          <p:nvPr/>
        </p:nvSpPr>
        <p:spPr bwMode="auto">
          <a:xfrm rot="19005738">
            <a:off x="3051175" y="2970213"/>
            <a:ext cx="2590800" cy="466725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FFFF00"/>
                </a:solidFill>
                <a:latin typeface="Calibri" panose="020F0502020204030204" pitchFamily="34" charset="0"/>
              </a:rPr>
              <a:t>INADEGUATI</a:t>
            </a:r>
          </a:p>
        </p:txBody>
      </p:sp>
      <p:sp>
        <p:nvSpPr>
          <p:cNvPr id="390149" name="Rectangle 5"/>
          <p:cNvSpPr>
            <a:spLocks noChangeArrowheads="1"/>
          </p:cNvSpPr>
          <p:nvPr/>
        </p:nvSpPr>
        <p:spPr bwMode="auto">
          <a:xfrm>
            <a:off x="3009900" y="1066800"/>
            <a:ext cx="3009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Peer Reewing</a:t>
            </a:r>
          </a:p>
        </p:txBody>
      </p:sp>
      <p:sp>
        <p:nvSpPr>
          <p:cNvPr id="390150" name="Text Box 6"/>
          <p:cNvSpPr txBox="1">
            <a:spLocks noChangeArrowheads="1"/>
          </p:cNvSpPr>
          <p:nvPr/>
        </p:nvSpPr>
        <p:spPr bwMode="auto">
          <a:xfrm>
            <a:off x="2743200" y="1600200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</a:rPr>
              <a:t>Sotto inchiesta i Referees… </a:t>
            </a:r>
          </a:p>
        </p:txBody>
      </p:sp>
      <p:pic>
        <p:nvPicPr>
          <p:cNvPr id="390151" name="Picture 7" descr="Learn Icon #378924 - Free Icons Library">
            <a:hlinkClick r:id="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86400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52" name="Picture 8" descr="Ford Focus | Brands of the World™ | Download vector logos and logotypes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0"/>
            <a:ext cx="1219200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53" name="Text Box 9"/>
          <p:cNvSpPr txBox="1">
            <a:spLocks noChangeArrowheads="1"/>
          </p:cNvSpPr>
          <p:nvPr/>
        </p:nvSpPr>
        <p:spPr bwMode="auto">
          <a:xfrm flipH="1">
            <a:off x="4800600" y="5410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390154" name="Rectangle 10"/>
          <p:cNvSpPr>
            <a:spLocks noChangeArrowheads="1"/>
          </p:cNvSpPr>
          <p:nvPr/>
        </p:nvSpPr>
        <p:spPr bwMode="auto">
          <a:xfrm>
            <a:off x="4648200" y="5973763"/>
            <a:ext cx="5562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200" b="1" i="1">
                <a:solidFill>
                  <a:srgbClr val="0066FF"/>
                </a:solidFill>
                <a:latin typeface="Calibri" panose="020F0502020204030204" pitchFamily="34" charset="0"/>
              </a:rPr>
              <a:t>I  criteri di selezione ed accettazione di un report </a:t>
            </a:r>
            <a:endParaRPr lang="it-IT" altLang="it-IT" b="1" i="1">
              <a:solidFill>
                <a:srgbClr val="0066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8" grpId="0" animBg="1" autoUpdateAnimBg="0"/>
      <p:bldP spid="390149" grpId="0" autoUpdateAnimBg="0"/>
      <p:bldP spid="390150" grpId="0" autoUpdateAnimBg="0"/>
      <p:bldP spid="390153" grpId="0" autoUpdateAnimBg="0"/>
      <p:bldP spid="39015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42" name="Object 2"/>
          <p:cNvGraphicFramePr>
            <a:graphicFrameLocks noChangeAspect="1"/>
          </p:cNvGraphicFramePr>
          <p:nvPr/>
        </p:nvGraphicFramePr>
        <p:xfrm>
          <a:off x="1752600" y="533400"/>
          <a:ext cx="56388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5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33400"/>
                        <a:ext cx="56388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3505200" y="3794125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PRESCRIZIONE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2705100" y="27432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Ogni atto medico termina con 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autoUpdateAnimBg="0"/>
      <p:bldP spid="31744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54307" name="Picture 1027" descr="http://farm2.staticflickr.com/1381/5109862986_e09cb284c0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308" name="Text Box 1028"/>
          <p:cNvSpPr txBox="1">
            <a:spLocks noChangeArrowheads="1"/>
          </p:cNvSpPr>
          <p:nvPr/>
        </p:nvSpPr>
        <p:spPr bwMode="auto">
          <a:xfrm>
            <a:off x="1600200" y="58674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i="1">
                <a:solidFill>
                  <a:srgbClr val="99CCFF"/>
                </a:solidFill>
                <a:latin typeface="Calibri" panose="020F0502020204030204" pitchFamily="34" charset="0"/>
              </a:rPr>
              <a:t>Ben Goldacre</a:t>
            </a:r>
          </a:p>
        </p:txBody>
      </p:sp>
      <p:sp>
        <p:nvSpPr>
          <p:cNvPr id="354312" name="Text Box 1032"/>
          <p:cNvSpPr txBox="1">
            <a:spLocks noChangeArrowheads="1"/>
          </p:cNvSpPr>
          <p:nvPr/>
        </p:nvSpPr>
        <p:spPr bwMode="auto">
          <a:xfrm>
            <a:off x="3733800" y="1143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</a:rPr>
              <a:t>proposito dello strapotere dell’ Editoria</a:t>
            </a:r>
          </a:p>
        </p:txBody>
      </p:sp>
      <p:sp>
        <p:nvSpPr>
          <p:cNvPr id="354313" name="Rectangle 1033"/>
          <p:cNvSpPr>
            <a:spLocks noChangeArrowheads="1"/>
          </p:cNvSpPr>
          <p:nvPr/>
        </p:nvSpPr>
        <p:spPr bwMode="auto">
          <a:xfrm>
            <a:off x="4648200" y="1614488"/>
            <a:ext cx="3886200" cy="37798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altLang="it-IT" sz="200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E’ innegabile che l’ insieme degli interessi  che orbitano  intorno alla scienza la fanno tristemente assomigliare ad </a:t>
            </a:r>
            <a:r>
              <a:rPr lang="en-US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 </a:t>
            </a:r>
            <a:r>
              <a:rPr lang="en-US" altLang="it-IT" sz="2000">
                <a:solidFill>
                  <a:srgbClr val="FE7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circolo privato</a:t>
            </a:r>
            <a:r>
              <a:rPr lang="en-US" altLang="it-IT" sz="2000">
                <a:solidFill>
                  <a:srgbClr val="FE7F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000">
                <a:solidFill>
                  <a:srgbClr val="FE7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elitario</a:t>
            </a:r>
            <a:r>
              <a:rPr lang="en-US" altLang="it-IT" sz="200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  l’ editoria scientifica, che ne riporta i risultati, simile ad un </a:t>
            </a:r>
            <a:r>
              <a:rPr lang="en-US" altLang="it-IT" sz="2000">
                <a:solidFill>
                  <a:srgbClr val="FE7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mostro</a:t>
            </a:r>
            <a:r>
              <a:rPr lang="en-US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00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che si nutre dell’interazione tra </a:t>
            </a:r>
            <a:r>
              <a:rPr lang="en-US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forze di mercato interne ed</a:t>
            </a:r>
            <a:r>
              <a:rPr lang="en-US" altLang="it-IT" sz="200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esterne alla scienza</a:t>
            </a:r>
            <a:r>
              <a:rPr lang="en-US" altLang="it-IT" sz="200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incapace di soddisfare le esigenze di un comunità scientifica moderna.</a:t>
            </a:r>
          </a:p>
          <a:p>
            <a:pPr eaLnBrk="0" hangingPunct="0">
              <a:spcBef>
                <a:spcPct val="10000"/>
              </a:spcBef>
            </a:pPr>
            <a:endParaRPr lang="en-US" altLang="it-IT" sz="2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54315" name="Picture 1035" descr="Bad Pharma How Drug Companies Mislead Doctors and Harm Patients by Ben  Goldacre - video dailymotion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86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4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4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2" grpId="0" autoUpdateAnimBg="0"/>
      <p:bldP spid="35431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5811" name="Picture 3" descr="Immagine correlata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2" name="Picture 4" descr="Immagine correlata">
            <a:hlinkClick r:id="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209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3" name="Text Box 5"/>
          <p:cNvSpPr txBox="1">
            <a:spLocks noChangeArrowheads="1"/>
          </p:cNvSpPr>
          <p:nvPr/>
        </p:nvSpPr>
        <p:spPr bwMode="auto">
          <a:xfrm>
            <a:off x="4191000" y="4403725"/>
            <a:ext cx="3886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2000">
                <a:solidFill>
                  <a:srgbClr val="66CCFF"/>
                </a:solidFill>
                <a:latin typeface="Calibri" panose="020F0502020204030204" pitchFamily="34" charset="0"/>
              </a:rPr>
              <a:t>Pubblicano studi dietro compenso senza fornire servizi ed il controllo dell’editoria scientifica di qualità</a:t>
            </a:r>
          </a:p>
        </p:txBody>
      </p:sp>
      <p:pic>
        <p:nvPicPr>
          <p:cNvPr id="375815" name="Picture 7" descr="Risultati immagini per scientific papers 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1219200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8" name="Rectangle 10"/>
          <p:cNvSpPr>
            <a:spLocks noChangeArrowheads="1"/>
          </p:cNvSpPr>
          <p:nvPr/>
        </p:nvSpPr>
        <p:spPr bwMode="auto">
          <a:xfrm>
            <a:off x="4876800" y="5410200"/>
            <a:ext cx="21336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800" b="1">
                <a:solidFill>
                  <a:srgbClr val="A50021"/>
                </a:solidFill>
                <a:latin typeface="Calibri" panose="020F0502020204030204" pitchFamily="34" charset="0"/>
              </a:rPr>
              <a:t>J Med Libr Assoc. 2018 Apr; 106(2): 270–272.</a:t>
            </a:r>
            <a:r>
              <a:rPr lang="it-IT" altLang="it-IT" sz="800">
                <a:solidFill>
                  <a:srgbClr val="A5002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altLang="it-IT" sz="1000" b="1">
                <a:solidFill>
                  <a:srgbClr val="0066FF"/>
                </a:solidFill>
                <a:latin typeface="Calibri" panose="020F0502020204030204" pitchFamily="34" charset="0"/>
              </a:rPr>
              <a:t>Cabells Scholarly Analytics</a:t>
            </a:r>
          </a:p>
        </p:txBody>
      </p:sp>
      <p:sp>
        <p:nvSpPr>
          <p:cNvPr id="375819" name="Text Box 11"/>
          <p:cNvSpPr txBox="1">
            <a:spLocks noChangeArrowheads="1"/>
          </p:cNvSpPr>
          <p:nvPr/>
        </p:nvSpPr>
        <p:spPr bwMode="auto">
          <a:xfrm>
            <a:off x="228600" y="4800600"/>
            <a:ext cx="34290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>
                <a:solidFill>
                  <a:srgbClr val="FFFF00"/>
                </a:solidFill>
                <a:latin typeface="Calibri" panose="020F0502020204030204" pitchFamily="34" charset="0"/>
              </a:rPr>
              <a:t>400.000 articoli pubblicati</a:t>
            </a:r>
          </a:p>
        </p:txBody>
      </p:sp>
      <p:sp>
        <p:nvSpPr>
          <p:cNvPr id="375820" name="Rectangle 12"/>
          <p:cNvSpPr>
            <a:spLocks noChangeArrowheads="1"/>
          </p:cNvSpPr>
          <p:nvPr/>
        </p:nvSpPr>
        <p:spPr bwMode="auto">
          <a:xfrm>
            <a:off x="228600" y="5562600"/>
            <a:ext cx="495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2000">
                <a:solidFill>
                  <a:schemeClr val="bg1"/>
                </a:solidFill>
                <a:latin typeface="Calibri" panose="020F0502020204030204" pitchFamily="34" charset="0"/>
              </a:rPr>
              <a:t>50.000</a:t>
            </a:r>
          </a:p>
          <a:p>
            <a:pPr algn="l"/>
            <a:r>
              <a:rPr lang="it-IT" altLang="it-IT" sz="2000">
                <a:solidFill>
                  <a:schemeClr val="bg1"/>
                </a:solidFill>
                <a:latin typeface="Calibri" panose="020F0502020204030204" pitchFamily="34" charset="0"/>
              </a:rPr>
              <a:t>Non soddisfano  standard scientifici minimi</a:t>
            </a:r>
          </a:p>
        </p:txBody>
      </p:sp>
      <p:sp>
        <p:nvSpPr>
          <p:cNvPr id="375821" name="AutoShape 13"/>
          <p:cNvSpPr>
            <a:spLocks noChangeArrowheads="1"/>
          </p:cNvSpPr>
          <p:nvPr/>
        </p:nvSpPr>
        <p:spPr bwMode="auto">
          <a:xfrm>
            <a:off x="152400" y="3657600"/>
            <a:ext cx="1295400" cy="1143000"/>
          </a:xfrm>
          <a:custGeom>
            <a:avLst/>
            <a:gdLst>
              <a:gd name="G0" fmla="+- 1421 0 0"/>
              <a:gd name="G1" fmla="+- 21600 0 1421"/>
              <a:gd name="G2" fmla="+- 21600 0 142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421" y="10800"/>
                </a:moveTo>
                <a:cubicBezTo>
                  <a:pt x="1421" y="15980"/>
                  <a:pt x="5620" y="20179"/>
                  <a:pt x="10800" y="20179"/>
                </a:cubicBezTo>
                <a:cubicBezTo>
                  <a:pt x="15980" y="20179"/>
                  <a:pt x="20179" y="15980"/>
                  <a:pt x="20179" y="10800"/>
                </a:cubicBezTo>
                <a:cubicBezTo>
                  <a:pt x="20179" y="5620"/>
                  <a:pt x="15980" y="1421"/>
                  <a:pt x="10800" y="1421"/>
                </a:cubicBezTo>
                <a:cubicBezTo>
                  <a:pt x="5620" y="1421"/>
                  <a:pt x="1421" y="5620"/>
                  <a:pt x="1421" y="1080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5822" name="Freeform 14"/>
          <p:cNvSpPr>
            <a:spLocks/>
          </p:cNvSpPr>
          <p:nvPr/>
        </p:nvSpPr>
        <p:spPr bwMode="auto">
          <a:xfrm>
            <a:off x="1085850" y="3571875"/>
            <a:ext cx="477838" cy="593725"/>
          </a:xfrm>
          <a:custGeom>
            <a:avLst/>
            <a:gdLst>
              <a:gd name="T0" fmla="*/ 48 w 301"/>
              <a:gd name="T1" fmla="*/ 132 h 374"/>
              <a:gd name="T2" fmla="*/ 0 w 301"/>
              <a:gd name="T3" fmla="*/ 96 h 374"/>
              <a:gd name="T4" fmla="*/ 228 w 301"/>
              <a:gd name="T5" fmla="*/ 66 h 374"/>
              <a:gd name="T6" fmla="*/ 282 w 301"/>
              <a:gd name="T7" fmla="*/ 276 h 374"/>
              <a:gd name="T8" fmla="*/ 222 w 301"/>
              <a:gd name="T9" fmla="*/ 348 h 374"/>
              <a:gd name="T10" fmla="*/ 192 w 301"/>
              <a:gd name="T11" fmla="*/ 306 h 374"/>
              <a:gd name="T12" fmla="*/ 156 w 301"/>
              <a:gd name="T13" fmla="*/ 264 h 374"/>
              <a:gd name="T14" fmla="*/ 120 w 301"/>
              <a:gd name="T15" fmla="*/ 204 h 374"/>
              <a:gd name="T16" fmla="*/ 108 w 301"/>
              <a:gd name="T17" fmla="*/ 186 h 374"/>
              <a:gd name="T18" fmla="*/ 90 w 301"/>
              <a:gd name="T19" fmla="*/ 174 h 374"/>
              <a:gd name="T20" fmla="*/ 84 w 301"/>
              <a:gd name="T21" fmla="*/ 156 h 374"/>
              <a:gd name="T22" fmla="*/ 48 w 301"/>
              <a:gd name="T23" fmla="*/ 132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1" h="374">
                <a:moveTo>
                  <a:pt x="48" y="132"/>
                </a:moveTo>
                <a:cubicBezTo>
                  <a:pt x="24" y="124"/>
                  <a:pt x="14" y="117"/>
                  <a:pt x="0" y="96"/>
                </a:cubicBezTo>
                <a:cubicBezTo>
                  <a:pt x="32" y="0"/>
                  <a:pt x="86" y="62"/>
                  <a:pt x="228" y="66"/>
                </a:cubicBezTo>
                <a:cubicBezTo>
                  <a:pt x="274" y="135"/>
                  <a:pt x="257" y="201"/>
                  <a:pt x="282" y="276"/>
                </a:cubicBezTo>
                <a:cubicBezTo>
                  <a:pt x="289" y="366"/>
                  <a:pt x="301" y="374"/>
                  <a:pt x="222" y="348"/>
                </a:cubicBezTo>
                <a:cubicBezTo>
                  <a:pt x="208" y="306"/>
                  <a:pt x="222" y="316"/>
                  <a:pt x="192" y="306"/>
                </a:cubicBezTo>
                <a:cubicBezTo>
                  <a:pt x="178" y="285"/>
                  <a:pt x="181" y="272"/>
                  <a:pt x="156" y="264"/>
                </a:cubicBezTo>
                <a:cubicBezTo>
                  <a:pt x="145" y="232"/>
                  <a:pt x="150" y="214"/>
                  <a:pt x="120" y="204"/>
                </a:cubicBezTo>
                <a:cubicBezTo>
                  <a:pt x="116" y="198"/>
                  <a:pt x="113" y="191"/>
                  <a:pt x="108" y="186"/>
                </a:cubicBezTo>
                <a:cubicBezTo>
                  <a:pt x="103" y="181"/>
                  <a:pt x="95" y="180"/>
                  <a:pt x="90" y="174"/>
                </a:cubicBezTo>
                <a:cubicBezTo>
                  <a:pt x="86" y="169"/>
                  <a:pt x="88" y="160"/>
                  <a:pt x="84" y="156"/>
                </a:cubicBezTo>
                <a:cubicBezTo>
                  <a:pt x="74" y="146"/>
                  <a:pt x="60" y="140"/>
                  <a:pt x="48" y="132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5823" name="Freeform 15"/>
          <p:cNvSpPr>
            <a:spLocks/>
          </p:cNvSpPr>
          <p:nvPr/>
        </p:nvSpPr>
        <p:spPr bwMode="auto">
          <a:xfrm>
            <a:off x="127000" y="3589338"/>
            <a:ext cx="417513" cy="458787"/>
          </a:xfrm>
          <a:custGeom>
            <a:avLst/>
            <a:gdLst>
              <a:gd name="T0" fmla="*/ 244 w 263"/>
              <a:gd name="T1" fmla="*/ 121 h 289"/>
              <a:gd name="T2" fmla="*/ 262 w 263"/>
              <a:gd name="T3" fmla="*/ 85 h 289"/>
              <a:gd name="T4" fmla="*/ 244 w 263"/>
              <a:gd name="T5" fmla="*/ 7 h 289"/>
              <a:gd name="T6" fmla="*/ 172 w 263"/>
              <a:gd name="T7" fmla="*/ 1 h 289"/>
              <a:gd name="T8" fmla="*/ 100 w 263"/>
              <a:gd name="T9" fmla="*/ 7 h 289"/>
              <a:gd name="T10" fmla="*/ 64 w 263"/>
              <a:gd name="T11" fmla="*/ 19 h 289"/>
              <a:gd name="T12" fmla="*/ 28 w 263"/>
              <a:gd name="T13" fmla="*/ 73 h 289"/>
              <a:gd name="T14" fmla="*/ 4 w 263"/>
              <a:gd name="T15" fmla="*/ 175 h 289"/>
              <a:gd name="T16" fmla="*/ 46 w 263"/>
              <a:gd name="T17" fmla="*/ 289 h 289"/>
              <a:gd name="T18" fmla="*/ 100 w 263"/>
              <a:gd name="T19" fmla="*/ 223 h 289"/>
              <a:gd name="T20" fmla="*/ 136 w 263"/>
              <a:gd name="T21" fmla="*/ 211 h 289"/>
              <a:gd name="T22" fmla="*/ 178 w 263"/>
              <a:gd name="T23" fmla="*/ 193 h 289"/>
              <a:gd name="T24" fmla="*/ 214 w 263"/>
              <a:gd name="T25" fmla="*/ 145 h 289"/>
              <a:gd name="T26" fmla="*/ 244 w 263"/>
              <a:gd name="T27" fmla="*/ 121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289">
                <a:moveTo>
                  <a:pt x="244" y="121"/>
                </a:moveTo>
                <a:cubicBezTo>
                  <a:pt x="248" y="108"/>
                  <a:pt x="261" y="98"/>
                  <a:pt x="262" y="85"/>
                </a:cubicBezTo>
                <a:cubicBezTo>
                  <a:pt x="263" y="69"/>
                  <a:pt x="260" y="12"/>
                  <a:pt x="244" y="7"/>
                </a:cubicBezTo>
                <a:cubicBezTo>
                  <a:pt x="221" y="0"/>
                  <a:pt x="196" y="3"/>
                  <a:pt x="172" y="1"/>
                </a:cubicBezTo>
                <a:cubicBezTo>
                  <a:pt x="148" y="3"/>
                  <a:pt x="124" y="3"/>
                  <a:pt x="100" y="7"/>
                </a:cubicBezTo>
                <a:cubicBezTo>
                  <a:pt x="88" y="9"/>
                  <a:pt x="64" y="19"/>
                  <a:pt x="64" y="19"/>
                </a:cubicBezTo>
                <a:cubicBezTo>
                  <a:pt x="40" y="55"/>
                  <a:pt x="38" y="23"/>
                  <a:pt x="28" y="73"/>
                </a:cubicBezTo>
                <a:cubicBezTo>
                  <a:pt x="21" y="152"/>
                  <a:pt x="22" y="122"/>
                  <a:pt x="4" y="175"/>
                </a:cubicBezTo>
                <a:cubicBezTo>
                  <a:pt x="8" y="215"/>
                  <a:pt x="0" y="274"/>
                  <a:pt x="46" y="289"/>
                </a:cubicBezTo>
                <a:cubicBezTo>
                  <a:pt x="101" y="280"/>
                  <a:pt x="83" y="275"/>
                  <a:pt x="100" y="223"/>
                </a:cubicBezTo>
                <a:cubicBezTo>
                  <a:pt x="104" y="211"/>
                  <a:pt x="124" y="215"/>
                  <a:pt x="136" y="211"/>
                </a:cubicBezTo>
                <a:cubicBezTo>
                  <a:pt x="150" y="206"/>
                  <a:pt x="164" y="198"/>
                  <a:pt x="178" y="193"/>
                </a:cubicBezTo>
                <a:cubicBezTo>
                  <a:pt x="186" y="169"/>
                  <a:pt x="193" y="159"/>
                  <a:pt x="214" y="145"/>
                </a:cubicBezTo>
                <a:cubicBezTo>
                  <a:pt x="230" y="122"/>
                  <a:pt x="219" y="129"/>
                  <a:pt x="244" y="121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5824" name="Freeform 16"/>
          <p:cNvSpPr>
            <a:spLocks/>
          </p:cNvSpPr>
          <p:nvPr/>
        </p:nvSpPr>
        <p:spPr bwMode="auto">
          <a:xfrm>
            <a:off x="1009650" y="4276725"/>
            <a:ext cx="595313" cy="590550"/>
          </a:xfrm>
          <a:custGeom>
            <a:avLst/>
            <a:gdLst>
              <a:gd name="T0" fmla="*/ 72 w 375"/>
              <a:gd name="T1" fmla="*/ 276 h 372"/>
              <a:gd name="T2" fmla="*/ 18 w 375"/>
              <a:gd name="T3" fmla="*/ 306 h 372"/>
              <a:gd name="T4" fmla="*/ 0 w 375"/>
              <a:gd name="T5" fmla="*/ 318 h 372"/>
              <a:gd name="T6" fmla="*/ 24 w 375"/>
              <a:gd name="T7" fmla="*/ 360 h 372"/>
              <a:gd name="T8" fmla="*/ 60 w 375"/>
              <a:gd name="T9" fmla="*/ 372 h 372"/>
              <a:gd name="T10" fmla="*/ 270 w 375"/>
              <a:gd name="T11" fmla="*/ 354 h 372"/>
              <a:gd name="T12" fmla="*/ 306 w 375"/>
              <a:gd name="T13" fmla="*/ 342 h 372"/>
              <a:gd name="T14" fmla="*/ 354 w 375"/>
              <a:gd name="T15" fmla="*/ 222 h 372"/>
              <a:gd name="T16" fmla="*/ 330 w 375"/>
              <a:gd name="T17" fmla="*/ 0 h 372"/>
              <a:gd name="T18" fmla="*/ 270 w 375"/>
              <a:gd name="T19" fmla="*/ 42 h 372"/>
              <a:gd name="T20" fmla="*/ 234 w 375"/>
              <a:gd name="T21" fmla="*/ 60 h 372"/>
              <a:gd name="T22" fmla="*/ 192 w 375"/>
              <a:gd name="T23" fmla="*/ 108 h 372"/>
              <a:gd name="T24" fmla="*/ 150 w 375"/>
              <a:gd name="T25" fmla="*/ 198 h 372"/>
              <a:gd name="T26" fmla="*/ 90 w 375"/>
              <a:gd name="T27" fmla="*/ 258 h 372"/>
              <a:gd name="T28" fmla="*/ 72 w 375"/>
              <a:gd name="T29" fmla="*/ 276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5" h="372">
                <a:moveTo>
                  <a:pt x="72" y="276"/>
                </a:moveTo>
                <a:cubicBezTo>
                  <a:pt x="40" y="287"/>
                  <a:pt x="59" y="278"/>
                  <a:pt x="18" y="306"/>
                </a:cubicBezTo>
                <a:cubicBezTo>
                  <a:pt x="12" y="310"/>
                  <a:pt x="0" y="318"/>
                  <a:pt x="0" y="318"/>
                </a:cubicBezTo>
                <a:cubicBezTo>
                  <a:pt x="5" y="338"/>
                  <a:pt x="3" y="348"/>
                  <a:pt x="24" y="360"/>
                </a:cubicBezTo>
                <a:cubicBezTo>
                  <a:pt x="35" y="366"/>
                  <a:pt x="60" y="372"/>
                  <a:pt x="60" y="372"/>
                </a:cubicBezTo>
                <a:cubicBezTo>
                  <a:pt x="140" y="363"/>
                  <a:pt x="176" y="358"/>
                  <a:pt x="270" y="354"/>
                </a:cubicBezTo>
                <a:cubicBezTo>
                  <a:pt x="282" y="350"/>
                  <a:pt x="299" y="353"/>
                  <a:pt x="306" y="342"/>
                </a:cubicBezTo>
                <a:cubicBezTo>
                  <a:pt x="332" y="303"/>
                  <a:pt x="343" y="268"/>
                  <a:pt x="354" y="222"/>
                </a:cubicBezTo>
                <a:cubicBezTo>
                  <a:pt x="351" y="127"/>
                  <a:pt x="375" y="67"/>
                  <a:pt x="330" y="0"/>
                </a:cubicBezTo>
                <a:cubicBezTo>
                  <a:pt x="281" y="10"/>
                  <a:pt x="301" y="17"/>
                  <a:pt x="270" y="42"/>
                </a:cubicBezTo>
                <a:cubicBezTo>
                  <a:pt x="260" y="50"/>
                  <a:pt x="245" y="53"/>
                  <a:pt x="234" y="60"/>
                </a:cubicBezTo>
                <a:cubicBezTo>
                  <a:pt x="221" y="79"/>
                  <a:pt x="201" y="87"/>
                  <a:pt x="192" y="108"/>
                </a:cubicBezTo>
                <a:cubicBezTo>
                  <a:pt x="177" y="141"/>
                  <a:pt x="181" y="177"/>
                  <a:pt x="150" y="198"/>
                </a:cubicBezTo>
                <a:cubicBezTo>
                  <a:pt x="131" y="226"/>
                  <a:pt x="122" y="247"/>
                  <a:pt x="90" y="258"/>
                </a:cubicBezTo>
                <a:cubicBezTo>
                  <a:pt x="83" y="280"/>
                  <a:pt x="90" y="276"/>
                  <a:pt x="72" y="276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5825" name="Freeform 17"/>
          <p:cNvSpPr>
            <a:spLocks/>
          </p:cNvSpPr>
          <p:nvPr/>
        </p:nvSpPr>
        <p:spPr bwMode="auto">
          <a:xfrm>
            <a:off x="160338" y="4476750"/>
            <a:ext cx="517525" cy="407988"/>
          </a:xfrm>
          <a:custGeom>
            <a:avLst/>
            <a:gdLst>
              <a:gd name="T0" fmla="*/ 115 w 326"/>
              <a:gd name="T1" fmla="*/ 60 h 257"/>
              <a:gd name="T2" fmla="*/ 49 w 326"/>
              <a:gd name="T3" fmla="*/ 0 h 257"/>
              <a:gd name="T4" fmla="*/ 19 w 326"/>
              <a:gd name="T5" fmla="*/ 42 h 257"/>
              <a:gd name="T6" fmla="*/ 13 w 326"/>
              <a:gd name="T7" fmla="*/ 60 h 257"/>
              <a:gd name="T8" fmla="*/ 55 w 326"/>
              <a:gd name="T9" fmla="*/ 246 h 257"/>
              <a:gd name="T10" fmla="*/ 313 w 326"/>
              <a:gd name="T11" fmla="*/ 228 h 257"/>
              <a:gd name="T12" fmla="*/ 283 w 326"/>
              <a:gd name="T13" fmla="*/ 180 h 257"/>
              <a:gd name="T14" fmla="*/ 265 w 326"/>
              <a:gd name="T15" fmla="*/ 168 h 257"/>
              <a:gd name="T16" fmla="*/ 259 w 326"/>
              <a:gd name="T17" fmla="*/ 150 h 257"/>
              <a:gd name="T18" fmla="*/ 223 w 326"/>
              <a:gd name="T19" fmla="*/ 132 h 257"/>
              <a:gd name="T20" fmla="*/ 115 w 326"/>
              <a:gd name="T21" fmla="*/ 6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6" h="257">
                <a:moveTo>
                  <a:pt x="115" y="60"/>
                </a:moveTo>
                <a:cubicBezTo>
                  <a:pt x="84" y="50"/>
                  <a:pt x="66" y="26"/>
                  <a:pt x="49" y="0"/>
                </a:cubicBezTo>
                <a:cubicBezTo>
                  <a:pt x="19" y="10"/>
                  <a:pt x="33" y="0"/>
                  <a:pt x="19" y="42"/>
                </a:cubicBezTo>
                <a:cubicBezTo>
                  <a:pt x="17" y="48"/>
                  <a:pt x="13" y="60"/>
                  <a:pt x="13" y="60"/>
                </a:cubicBezTo>
                <a:cubicBezTo>
                  <a:pt x="16" y="116"/>
                  <a:pt x="0" y="209"/>
                  <a:pt x="55" y="246"/>
                </a:cubicBezTo>
                <a:cubicBezTo>
                  <a:pt x="172" y="243"/>
                  <a:pt x="225" y="257"/>
                  <a:pt x="313" y="228"/>
                </a:cubicBezTo>
                <a:cubicBezTo>
                  <a:pt x="326" y="188"/>
                  <a:pt x="322" y="188"/>
                  <a:pt x="283" y="180"/>
                </a:cubicBezTo>
                <a:cubicBezTo>
                  <a:pt x="277" y="176"/>
                  <a:pt x="270" y="174"/>
                  <a:pt x="265" y="168"/>
                </a:cubicBezTo>
                <a:cubicBezTo>
                  <a:pt x="261" y="163"/>
                  <a:pt x="263" y="154"/>
                  <a:pt x="259" y="150"/>
                </a:cubicBezTo>
                <a:cubicBezTo>
                  <a:pt x="250" y="141"/>
                  <a:pt x="233" y="141"/>
                  <a:pt x="223" y="132"/>
                </a:cubicBezTo>
                <a:cubicBezTo>
                  <a:pt x="188" y="103"/>
                  <a:pt x="153" y="85"/>
                  <a:pt x="115" y="6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5826" name="Rectangle 18"/>
          <p:cNvSpPr>
            <a:spLocks noChangeArrowheads="1"/>
          </p:cNvSpPr>
          <p:nvPr/>
        </p:nvSpPr>
        <p:spPr bwMode="auto">
          <a:xfrm>
            <a:off x="3195638" y="3170238"/>
            <a:ext cx="2754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2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Riviste</a:t>
            </a: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it-IT" altLang="it-IT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PREDATORIE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" fill="hold"/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fill="hold"/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fill="hold"/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" fill="hold"/>
                                        <p:tgtEl>
                                          <p:spTgt spid="375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75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3" grpId="0" autoUpdateAnimBg="0"/>
      <p:bldP spid="375818" grpId="0" animBg="1" autoUpdateAnimBg="0"/>
      <p:bldP spid="375819" grpId="0" animBg="1" autoUpdateAnimBg="0"/>
      <p:bldP spid="375820" grpId="0" autoUpdateAnimBg="0"/>
      <p:bldP spid="37582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6835" name="Picture 3" descr="Immagine correlata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6" name="Picture 4" descr="Risultati immagini per dossier">
            <a:hlinkClick r:id="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19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4572000" y="33210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Suddeutsche Zeitung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7859" name="Picture 3" descr="Immagine correlata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"/>
            <a:ext cx="2362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1066800" y="304800"/>
            <a:ext cx="6781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7861" name="Picture 5" descr="Risultati immagini per Suddeutsche Zeitung magazine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"/>
            <a:ext cx="1981200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2" name="Picture 6" descr="Immagine del profilo di szmagaz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19812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3" name="Picture 7" descr="Risultati immagini per Le Monde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2438400" cy="381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7864" name="Picture 8" descr="Risultati immagini per Norddeutsche  Rundfunk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1104900" cy="7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7865" name="Picture 9" descr="Risultati immagini per westdeutsche rundfunk">
            <a:hlinkClick r:id="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"/>
            <a:ext cx="1219200" cy="692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1066800" y="1828800"/>
            <a:ext cx="72390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7867" name="Text Box 11"/>
          <p:cNvSpPr txBox="1">
            <a:spLocks noChangeArrowheads="1"/>
          </p:cNvSpPr>
          <p:nvPr/>
        </p:nvSpPr>
        <p:spPr bwMode="auto">
          <a:xfrm>
            <a:off x="1143000" y="2057400"/>
            <a:ext cx="6629400" cy="947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 i="1">
                <a:solidFill>
                  <a:srgbClr val="003366"/>
                </a:solidFill>
                <a:latin typeface="Calibri" panose="020F0502020204030204" pitchFamily="34" charset="0"/>
              </a:rPr>
              <a:t>I giornalisti scientifici </a:t>
            </a:r>
          </a:p>
          <a:p>
            <a:pPr>
              <a:spcBef>
                <a:spcPct val="50000"/>
              </a:spcBef>
            </a:pPr>
            <a:r>
              <a:rPr lang="it-IT" altLang="it-IT" sz="1600" b="1" i="1">
                <a:solidFill>
                  <a:srgbClr val="003366"/>
                </a:solidFill>
                <a:latin typeface="Calibri" panose="020F0502020204030204" pitchFamily="34" charset="0"/>
              </a:rPr>
              <a:t>Patrick Bauer, Till Krause, Katarina Kropshofer, Katrin Langhans, Lorenz Wagner, Felix Ebert, Laura Eblinger, Jan Schwenkenbecher,Vanessa Vorner  </a:t>
            </a:r>
          </a:p>
        </p:txBody>
      </p:sp>
      <p:sp>
        <p:nvSpPr>
          <p:cNvPr id="377868" name="Text Box 12"/>
          <p:cNvSpPr txBox="1">
            <a:spLocks noChangeArrowheads="1"/>
          </p:cNvSpPr>
          <p:nvPr/>
        </p:nvSpPr>
        <p:spPr bwMode="auto">
          <a:xfrm>
            <a:off x="1143000" y="3124200"/>
            <a:ext cx="662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3366"/>
                </a:solidFill>
                <a:latin typeface="Calibri" panose="020F0502020204030204" pitchFamily="34" charset="0"/>
              </a:rPr>
              <a:t>Hanno analizzato </a:t>
            </a:r>
            <a:r>
              <a:rPr lang="it-IT" altLang="it-IT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175.000</a:t>
            </a:r>
            <a:r>
              <a:rPr lang="it-IT" altLang="it-IT">
                <a:solidFill>
                  <a:srgbClr val="003366"/>
                </a:solidFill>
                <a:latin typeface="Calibri" panose="020F0502020204030204" pitchFamily="34" charset="0"/>
              </a:rPr>
              <a:t> articoli in un anno</a:t>
            </a: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2552700" y="3733800"/>
            <a:ext cx="4038600" cy="295592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600">
                <a:solidFill>
                  <a:srgbClr val="003366"/>
                </a:solidFill>
                <a:latin typeface="Calibri" panose="020F0502020204030204" pitchFamily="34" charset="0"/>
              </a:rPr>
              <a:t>21/27 settembre 2018 • Numero 1274</a:t>
            </a:r>
          </a:p>
          <a:p>
            <a:pPr algn="l"/>
            <a:endParaRPr lang="it-IT" altLang="it-IT" sz="1400"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algn="l"/>
            <a:r>
              <a:rPr lang="it-IT" altLang="it-IT" b="1">
                <a:solidFill>
                  <a:srgbClr val="003366"/>
                </a:solidFill>
                <a:latin typeface="Calibri" panose="020F0502020204030204" pitchFamily="34" charset="0"/>
              </a:rPr>
              <a:t>I predatori della scienza</a:t>
            </a:r>
          </a:p>
          <a:p>
            <a:pPr algn="l"/>
            <a:endParaRPr lang="it-IT" altLang="it-IT" sz="1400" b="1"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algn="l"/>
            <a:r>
              <a:rPr lang="it-IT" altLang="it-IT" sz="2000">
                <a:solidFill>
                  <a:srgbClr val="003366"/>
                </a:solidFill>
                <a:latin typeface="Calibri" panose="020F0502020204030204" pitchFamily="34" charset="0"/>
              </a:rPr>
              <a:t>Riviste che pubblicano qualsiasi studio pur di far soldi. </a:t>
            </a:r>
          </a:p>
          <a:p>
            <a:pPr algn="l"/>
            <a:r>
              <a:rPr lang="it-IT" altLang="it-IT" sz="2000">
                <a:solidFill>
                  <a:srgbClr val="003366"/>
                </a:solidFill>
                <a:latin typeface="Calibri" panose="020F0502020204030204" pitchFamily="34" charset="0"/>
              </a:rPr>
              <a:t>Convegni farsa. </a:t>
            </a:r>
          </a:p>
          <a:p>
            <a:pPr algn="l"/>
            <a:r>
              <a:rPr lang="it-IT" altLang="it-IT" sz="2000">
                <a:solidFill>
                  <a:srgbClr val="003366"/>
                </a:solidFill>
                <a:latin typeface="Calibri" panose="020F0502020204030204" pitchFamily="34" charset="0"/>
              </a:rPr>
              <a:t>Un’inchiesta rivela l’ampiezza di un sistema che danneggia la credibilità della ricerca </a:t>
            </a:r>
          </a:p>
        </p:txBody>
      </p:sp>
      <p:pic>
        <p:nvPicPr>
          <p:cNvPr id="377871" name="Picture 15" descr="https://pbs.twimg.com/media/DnsH973X4AAy2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1795463" cy="190500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72" name="Text Box 16"/>
          <p:cNvSpPr txBox="1">
            <a:spLocks noChangeArrowheads="1"/>
          </p:cNvSpPr>
          <p:nvPr/>
        </p:nvSpPr>
        <p:spPr bwMode="auto">
          <a:xfrm>
            <a:off x="990600" y="39624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</a:rPr>
              <a:t>Il </a:t>
            </a:r>
            <a:r>
              <a:rPr lang="it-IT" altLang="it-IT">
                <a:solidFill>
                  <a:srgbClr val="FFCCCC"/>
                </a:solidFill>
                <a:latin typeface="Calibri" panose="020F0502020204030204" pitchFamily="34" charset="0"/>
              </a:rPr>
              <a:t>report finale</a:t>
            </a:r>
          </a:p>
        </p:txBody>
      </p:sp>
      <p:sp>
        <p:nvSpPr>
          <p:cNvPr id="377873" name="AutoShape 17"/>
          <p:cNvSpPr>
            <a:spLocks noChangeArrowheads="1"/>
          </p:cNvSpPr>
          <p:nvPr/>
        </p:nvSpPr>
        <p:spPr bwMode="auto">
          <a:xfrm>
            <a:off x="1143000" y="4800600"/>
            <a:ext cx="1143000" cy="409575"/>
          </a:xfrm>
          <a:prstGeom prst="rightArrow">
            <a:avLst>
              <a:gd name="adj1" fmla="val 50000"/>
              <a:gd name="adj2" fmla="val 6976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7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7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7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7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77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7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7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77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7" grpId="0" animBg="1" autoUpdateAnimBg="0"/>
      <p:bldP spid="377868" grpId="0" animBg="1" autoUpdateAnimBg="0"/>
      <p:bldP spid="377870" grpId="0" animBg="1" autoUpdateAnimBg="0"/>
      <p:bldP spid="37787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5940" name="Text Box 4"/>
          <p:cNvSpPr txBox="1">
            <a:spLocks noChangeArrowheads="1"/>
          </p:cNvSpPr>
          <p:nvPr/>
        </p:nvSpPr>
        <p:spPr bwMode="auto">
          <a:xfrm>
            <a:off x="952500" y="16764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Pandemia, all’improvviso, ha sommerso tutto questo mondo</a:t>
            </a:r>
          </a:p>
        </p:txBody>
      </p:sp>
      <p:sp>
        <p:nvSpPr>
          <p:cNvPr id="295949" name="Text Box 13"/>
          <p:cNvSpPr txBox="1">
            <a:spLocks noChangeArrowheads="1"/>
          </p:cNvSpPr>
          <p:nvPr/>
        </p:nvSpPr>
        <p:spPr bwMode="auto">
          <a:xfrm>
            <a:off x="1143000" y="2209800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Che tuttavia ha continuato ad esistere invisibile nel bene nel male… </a:t>
            </a:r>
          </a:p>
        </p:txBody>
      </p:sp>
      <p:sp>
        <p:nvSpPr>
          <p:cNvPr id="295950" name="Text Box 14"/>
          <p:cNvSpPr txBox="1">
            <a:spLocks noChangeArrowheads="1"/>
          </p:cNvSpPr>
          <p:nvPr/>
        </p:nvSpPr>
        <p:spPr bwMode="auto">
          <a:xfrm>
            <a:off x="1066800" y="2819400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 che ha condizionato e condizionerà  la ricerca, le informazioni, i vaccini e le future innovazioni che stanno già per prendere forma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0" grpId="0" autoUpdateAnimBg="0"/>
      <p:bldP spid="295949" grpId="0" autoUpdateAnimBg="0"/>
      <p:bldP spid="29595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126" name="Text Box 6"/>
          <p:cNvSpPr txBox="1">
            <a:spLocks noChangeArrowheads="1"/>
          </p:cNvSpPr>
          <p:nvPr/>
        </p:nvSpPr>
        <p:spPr bwMode="auto">
          <a:xfrm>
            <a:off x="1828800" y="2971800"/>
            <a:ext cx="632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4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… e la conoscenza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905000" y="3200400"/>
            <a:ext cx="7200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32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Cos’è veramente la “vera conoscenza” ?</a:t>
            </a:r>
          </a:p>
        </p:txBody>
      </p:sp>
      <p:pic>
        <p:nvPicPr>
          <p:cNvPr id="385028" name="Picture 4" descr="Risultati immagini per Timeo Platone">
            <a:hlinkClick r:id="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1371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9" name="Text Box 5"/>
          <p:cNvSpPr txBox="1">
            <a:spLocks noChangeArrowheads="1"/>
          </p:cNvSpPr>
          <p:nvPr/>
        </p:nvSpPr>
        <p:spPr bwMode="auto">
          <a:xfrm>
            <a:off x="1828800" y="2438400"/>
            <a:ext cx="6324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4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domanda di Crizia</a:t>
            </a:r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1219200" y="4114800"/>
            <a:ext cx="457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6051" name="Rectangle 1027"/>
          <p:cNvSpPr>
            <a:spLocks noChangeArrowheads="1"/>
          </p:cNvSpPr>
          <p:nvPr/>
        </p:nvSpPr>
        <p:spPr bwMode="auto">
          <a:xfrm>
            <a:off x="3079750" y="2498725"/>
            <a:ext cx="3016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6000">
                <a:solidFill>
                  <a:srgbClr val="FFCC00"/>
                </a:solidFill>
                <a:latin typeface="Calibri" panose="020F0502020204030204" pitchFamily="34" charset="0"/>
              </a:rPr>
              <a:t>ἐπιστήμη</a:t>
            </a:r>
          </a:p>
        </p:txBody>
      </p:sp>
      <p:sp>
        <p:nvSpPr>
          <p:cNvPr id="386052" name="Rectangle 1028"/>
          <p:cNvSpPr>
            <a:spLocks noChangeArrowheads="1"/>
          </p:cNvSpPr>
          <p:nvPr/>
        </p:nvSpPr>
        <p:spPr bwMode="auto">
          <a:xfrm>
            <a:off x="3740150" y="3505200"/>
            <a:ext cx="1662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6000">
                <a:solidFill>
                  <a:schemeClr val="bg1"/>
                </a:solidFill>
                <a:latin typeface="Calibri" panose="020F0502020204030204" pitchFamily="34" charset="0"/>
              </a:rPr>
              <a:t>δόξα</a:t>
            </a:r>
          </a:p>
        </p:txBody>
      </p:sp>
      <p:sp>
        <p:nvSpPr>
          <p:cNvPr id="386053" name="Text Box 1029"/>
          <p:cNvSpPr txBox="1">
            <a:spLocks noChangeArrowheads="1"/>
          </p:cNvSpPr>
          <p:nvPr/>
        </p:nvSpPr>
        <p:spPr bwMode="auto">
          <a:xfrm>
            <a:off x="1371600" y="2667000"/>
            <a:ext cx="61722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FFCC00"/>
                </a:solidFill>
                <a:latin typeface="Calibri" panose="020F0502020204030204" pitchFamily="34" charset="0"/>
              </a:rPr>
              <a:t>Vera conoscenza</a:t>
            </a:r>
            <a:r>
              <a:rPr lang="it-IT" altLang="it-IT" sz="4000">
                <a:solidFill>
                  <a:srgbClr val="FFCC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86054" name="Text Box 1030"/>
          <p:cNvSpPr txBox="1">
            <a:spLocks noChangeArrowheads="1"/>
          </p:cNvSpPr>
          <p:nvPr/>
        </p:nvSpPr>
        <p:spPr bwMode="auto">
          <a:xfrm>
            <a:off x="1485900" y="3505200"/>
            <a:ext cx="61722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chemeClr val="bg1"/>
                </a:solidFill>
                <a:latin typeface="Calibri" panose="020F0502020204030204" pitchFamily="34" charset="0"/>
              </a:rPr>
              <a:t>Le Opinioni</a:t>
            </a:r>
            <a:r>
              <a:rPr lang="it-IT" altLang="it-IT" sz="40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86055" name="Text Box 1031"/>
          <p:cNvSpPr txBox="1">
            <a:spLocks noChangeArrowheads="1"/>
          </p:cNvSpPr>
          <p:nvPr/>
        </p:nvSpPr>
        <p:spPr bwMode="auto">
          <a:xfrm>
            <a:off x="2495550" y="1524000"/>
            <a:ext cx="415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</a:rPr>
              <a:t>Per i Greci esistevano</a:t>
            </a: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3" grpId="0" animBg="1" autoUpdateAnimBg="0"/>
      <p:bldP spid="38605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3079750" y="2498725"/>
            <a:ext cx="3016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6000">
                <a:solidFill>
                  <a:srgbClr val="FFCC00"/>
                </a:solidFill>
                <a:latin typeface="Calibri" panose="020F0502020204030204" pitchFamily="34" charset="0"/>
              </a:rPr>
              <a:t>ἐπιστήμη</a:t>
            </a:r>
          </a:p>
        </p:txBody>
      </p:sp>
      <p:sp>
        <p:nvSpPr>
          <p:cNvPr id="387076" name="Rectangle 4"/>
          <p:cNvSpPr>
            <a:spLocks noChangeArrowheads="1"/>
          </p:cNvSpPr>
          <p:nvPr/>
        </p:nvSpPr>
        <p:spPr bwMode="auto">
          <a:xfrm>
            <a:off x="3740150" y="3505200"/>
            <a:ext cx="1662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6000">
                <a:solidFill>
                  <a:schemeClr val="bg1"/>
                </a:solidFill>
                <a:latin typeface="Calibri" panose="020F0502020204030204" pitchFamily="34" charset="0"/>
              </a:rPr>
              <a:t>δόξα</a:t>
            </a:r>
          </a:p>
        </p:txBody>
      </p:sp>
      <p:sp>
        <p:nvSpPr>
          <p:cNvPr id="387077" name="Text Box 5"/>
          <p:cNvSpPr txBox="1">
            <a:spLocks noChangeArrowheads="1"/>
          </p:cNvSpPr>
          <p:nvPr/>
        </p:nvSpPr>
        <p:spPr bwMode="auto">
          <a:xfrm>
            <a:off x="1371600" y="2667000"/>
            <a:ext cx="61722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FFCC00"/>
                </a:solidFill>
                <a:latin typeface="Calibri" panose="020F0502020204030204" pitchFamily="34" charset="0"/>
              </a:rPr>
              <a:t>Vera conoscenza</a:t>
            </a:r>
            <a:r>
              <a:rPr lang="it-IT" altLang="it-IT" sz="4000">
                <a:solidFill>
                  <a:srgbClr val="FFCC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87078" name="Text Box 6"/>
          <p:cNvSpPr txBox="1">
            <a:spLocks noChangeArrowheads="1"/>
          </p:cNvSpPr>
          <p:nvPr/>
        </p:nvSpPr>
        <p:spPr bwMode="auto">
          <a:xfrm>
            <a:off x="2895600" y="2057400"/>
            <a:ext cx="419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i="1">
                <a:solidFill>
                  <a:srgbClr val="FFCC00"/>
                </a:solidFill>
                <a:latin typeface="Calibri" panose="020F0502020204030204" pitchFamily="34" charset="0"/>
              </a:rPr>
              <a:t>Appartiene agli</a:t>
            </a:r>
            <a:r>
              <a:rPr lang="it-IT" altLang="it-IT">
                <a:solidFill>
                  <a:srgbClr val="FFCC00"/>
                </a:solidFill>
                <a:latin typeface="Calibri" panose="020F0502020204030204" pitchFamily="34" charset="0"/>
              </a:rPr>
              <a:t>  </a:t>
            </a:r>
            <a:r>
              <a:rPr lang="it-IT" altLang="it-IT" sz="6000">
                <a:solidFill>
                  <a:srgbClr val="FFCC00"/>
                </a:solidFill>
                <a:latin typeface="Calibri" panose="020F0502020204030204" pitchFamily="34" charset="0"/>
              </a:rPr>
              <a:t>DEI</a:t>
            </a:r>
          </a:p>
        </p:txBody>
      </p:sp>
      <p:sp>
        <p:nvSpPr>
          <p:cNvPr id="387079" name="Text Box 7"/>
          <p:cNvSpPr txBox="1">
            <a:spLocks noChangeArrowheads="1"/>
          </p:cNvSpPr>
          <p:nvPr/>
        </p:nvSpPr>
        <p:spPr bwMode="auto">
          <a:xfrm>
            <a:off x="1485900" y="3505200"/>
            <a:ext cx="6172200" cy="10064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chemeClr val="bg1"/>
                </a:solidFill>
                <a:latin typeface="Calibri" panose="020F0502020204030204" pitchFamily="34" charset="0"/>
              </a:rPr>
              <a:t>Le Opinioni</a:t>
            </a:r>
            <a:r>
              <a:rPr lang="it-IT" altLang="it-IT" sz="40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2362200" y="4191000"/>
            <a:ext cx="419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i="1">
                <a:solidFill>
                  <a:schemeClr val="bg1"/>
                </a:solidFill>
                <a:latin typeface="Calibri" panose="020F0502020204030204" pitchFamily="34" charset="0"/>
              </a:rPr>
              <a:t>Sono degli</a:t>
            </a:r>
            <a:r>
              <a:rPr lang="it-IT" altLang="it-IT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6000">
                <a:solidFill>
                  <a:schemeClr val="bg1"/>
                </a:solidFill>
                <a:latin typeface="Calibri" panose="020F0502020204030204" pitchFamily="34" charset="0"/>
              </a:rPr>
              <a:t>UOMINI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8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8" grpId="0" autoUpdateAnimBg="0"/>
      <p:bldP spid="38708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0" y="0"/>
            <a:ext cx="92964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8099" name="Text Box 3"/>
          <p:cNvSpPr txBox="1">
            <a:spLocks noChangeArrowheads="1"/>
          </p:cNvSpPr>
          <p:nvPr/>
        </p:nvSpPr>
        <p:spPr bwMode="auto">
          <a:xfrm>
            <a:off x="1143000" y="1371600"/>
            <a:ext cx="7086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3200">
                <a:solidFill>
                  <a:schemeClr val="bg1"/>
                </a:solidFill>
                <a:latin typeface="Calibri" panose="020F0502020204030204" pitchFamily="34" charset="0"/>
              </a:rPr>
              <a:t>Siamo sempre alla ricerca </a:t>
            </a:r>
          </a:p>
          <a:p>
            <a:pPr algn="l"/>
            <a:r>
              <a:rPr lang="it-IT" altLang="it-IT" sz="3200">
                <a:solidFill>
                  <a:schemeClr val="bg1"/>
                </a:solidFill>
                <a:latin typeface="Calibri" panose="020F0502020204030204" pitchFamily="34" charset="0"/>
              </a:rPr>
              <a:t>di un cappello nero </a:t>
            </a:r>
          </a:p>
          <a:p>
            <a:pPr algn="l"/>
            <a:r>
              <a:rPr lang="it-IT" altLang="it-IT" sz="3200">
                <a:solidFill>
                  <a:schemeClr val="bg1"/>
                </a:solidFill>
                <a:latin typeface="Calibri" panose="020F0502020204030204" pitchFamily="34" charset="0"/>
              </a:rPr>
              <a:t>in una stanza buia </a:t>
            </a:r>
          </a:p>
        </p:txBody>
      </p:sp>
      <p:sp>
        <p:nvSpPr>
          <p:cNvPr id="388100" name="Text Box 4"/>
          <p:cNvSpPr txBox="1">
            <a:spLocks noChangeArrowheads="1"/>
          </p:cNvSpPr>
          <p:nvPr/>
        </p:nvSpPr>
        <p:spPr bwMode="auto">
          <a:xfrm>
            <a:off x="1143000" y="2895600"/>
            <a:ext cx="708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3200">
                <a:solidFill>
                  <a:schemeClr val="bg1"/>
                </a:solidFill>
                <a:latin typeface="Calibri" panose="020F0502020204030204" pitchFamily="34" charset="0"/>
              </a:rPr>
              <a:t>e non siamo nemmeno certi </a:t>
            </a:r>
          </a:p>
          <a:p>
            <a:pPr algn="l"/>
            <a:r>
              <a:rPr lang="it-IT" altLang="it-IT" sz="3200">
                <a:solidFill>
                  <a:schemeClr val="bg1"/>
                </a:solidFill>
                <a:latin typeface="Calibri" panose="020F0502020204030204" pitchFamily="34" charset="0"/>
              </a:rPr>
              <a:t>che quel cappello sia in quella stanza …</a:t>
            </a:r>
          </a:p>
        </p:txBody>
      </p:sp>
      <p:sp>
        <p:nvSpPr>
          <p:cNvPr id="388101" name="Rectangle 5"/>
          <p:cNvSpPr>
            <a:spLocks noChangeArrowheads="1"/>
          </p:cNvSpPr>
          <p:nvPr/>
        </p:nvSpPr>
        <p:spPr bwMode="auto">
          <a:xfrm>
            <a:off x="1176338" y="4038600"/>
            <a:ext cx="2100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3200" i="1">
                <a:solidFill>
                  <a:srgbClr val="FFCC00"/>
                </a:solidFill>
                <a:latin typeface="Calibri" panose="020F0502020204030204" pitchFamily="34" charset="0"/>
              </a:rPr>
              <a:t>Karl Popper</a:t>
            </a:r>
          </a:p>
        </p:txBody>
      </p:sp>
      <p:sp>
        <p:nvSpPr>
          <p:cNvPr id="388102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i="1">
                <a:solidFill>
                  <a:schemeClr val="bg1"/>
                </a:solidFill>
                <a:latin typeface="Calibri" panose="020F0502020204030204" pitchFamily="34" charset="0"/>
              </a:rPr>
              <a:t>To be continued…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9" grpId="0" autoUpdateAnimBg="0"/>
      <p:bldP spid="388100" grpId="0" autoUpdateAnimBg="0"/>
      <p:bldP spid="388101" grpId="0" autoUpdateAnimBg="0"/>
      <p:bldP spid="38810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http://www.botonimarco.it/images/p023_1_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81000"/>
            <a:ext cx="2209800" cy="156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5395" name="Picture 3" descr="Risultati immagini per medico paziente silhouett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572000"/>
            <a:ext cx="2428875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6" name="Picture 4" descr="Risultati immagini per Evidence based Medicin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12825"/>
            <a:ext cx="146050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7" name="Picture 5" descr="Risultati immagini per Linee guid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981200"/>
            <a:ext cx="1800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8" name="AutoShape 6"/>
          <p:cNvSpPr>
            <a:spLocks noChangeArrowheads="1"/>
          </p:cNvSpPr>
          <p:nvPr/>
        </p:nvSpPr>
        <p:spPr bwMode="auto">
          <a:xfrm>
            <a:off x="4419600" y="1600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gradFill rotWithShape="0">
            <a:gsLst>
              <a:gs pos="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399" name="Oval 7"/>
          <p:cNvSpPr>
            <a:spLocks noChangeArrowheads="1"/>
          </p:cNvSpPr>
          <p:nvPr/>
        </p:nvSpPr>
        <p:spPr bwMode="auto">
          <a:xfrm>
            <a:off x="2628900" y="4419600"/>
            <a:ext cx="3886200" cy="2209800"/>
          </a:xfrm>
          <a:prstGeom prst="ellipse">
            <a:avLst/>
          </a:prstGeom>
          <a:solidFill>
            <a:srgbClr val="66CCFF">
              <a:alpha val="50000"/>
            </a:srgbClr>
          </a:solidFill>
          <a:ln w="9525">
            <a:solidFill>
              <a:srgbClr val="66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1752600" y="16002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401" name="Rectangle 9"/>
          <p:cNvSpPr>
            <a:spLocks noChangeArrowheads="1"/>
          </p:cNvSpPr>
          <p:nvPr/>
        </p:nvSpPr>
        <p:spPr bwMode="auto">
          <a:xfrm>
            <a:off x="1066800" y="22860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15402" name="Picture 10" descr="Risultati immagini per medico che scriv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24200"/>
            <a:ext cx="1371600" cy="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403" name="AutoShape 11"/>
          <p:cNvSpPr>
            <a:spLocks noChangeArrowheads="1"/>
          </p:cNvSpPr>
          <p:nvPr/>
        </p:nvSpPr>
        <p:spPr bwMode="auto">
          <a:xfrm>
            <a:off x="3657600" y="3048000"/>
            <a:ext cx="1524000" cy="1219200"/>
          </a:xfrm>
          <a:custGeom>
            <a:avLst/>
            <a:gdLst>
              <a:gd name="G0" fmla="+- 1980 0 0"/>
              <a:gd name="G1" fmla="+- 21600 0 1980"/>
              <a:gd name="G2" fmla="+- 21600 0 198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80" y="10800"/>
                </a:moveTo>
                <a:cubicBezTo>
                  <a:pt x="1980" y="15671"/>
                  <a:pt x="5929" y="19620"/>
                  <a:pt x="10800" y="19620"/>
                </a:cubicBezTo>
                <a:cubicBezTo>
                  <a:pt x="15671" y="19620"/>
                  <a:pt x="19620" y="15671"/>
                  <a:pt x="19620" y="10800"/>
                </a:cubicBezTo>
                <a:cubicBezTo>
                  <a:pt x="19620" y="5929"/>
                  <a:pt x="15671" y="1980"/>
                  <a:pt x="10800" y="1980"/>
                </a:cubicBezTo>
                <a:cubicBezTo>
                  <a:pt x="5929" y="1980"/>
                  <a:pt x="1980" y="5929"/>
                  <a:pt x="1980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404" name="Freeform 12"/>
          <p:cNvSpPr>
            <a:spLocks/>
          </p:cNvSpPr>
          <p:nvPr/>
        </p:nvSpPr>
        <p:spPr bwMode="auto">
          <a:xfrm>
            <a:off x="3752850" y="3983038"/>
            <a:ext cx="174625" cy="182562"/>
          </a:xfrm>
          <a:custGeom>
            <a:avLst/>
            <a:gdLst>
              <a:gd name="T0" fmla="*/ 60 w 110"/>
              <a:gd name="T1" fmla="*/ 19 h 115"/>
              <a:gd name="T2" fmla="*/ 0 w 110"/>
              <a:gd name="T3" fmla="*/ 11 h 115"/>
              <a:gd name="T4" fmla="*/ 4 w 110"/>
              <a:gd name="T5" fmla="*/ 67 h 115"/>
              <a:gd name="T6" fmla="*/ 12 w 110"/>
              <a:gd name="T7" fmla="*/ 91 h 115"/>
              <a:gd name="T8" fmla="*/ 16 w 110"/>
              <a:gd name="T9" fmla="*/ 103 h 115"/>
              <a:gd name="T10" fmla="*/ 52 w 110"/>
              <a:gd name="T11" fmla="*/ 115 h 115"/>
              <a:gd name="T12" fmla="*/ 104 w 110"/>
              <a:gd name="T13" fmla="*/ 95 h 115"/>
              <a:gd name="T14" fmla="*/ 104 w 110"/>
              <a:gd name="T15" fmla="*/ 55 h 115"/>
              <a:gd name="T16" fmla="*/ 24 w 110"/>
              <a:gd name="T17" fmla="*/ 1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" h="115">
                <a:moveTo>
                  <a:pt x="60" y="19"/>
                </a:moveTo>
                <a:cubicBezTo>
                  <a:pt x="31" y="0"/>
                  <a:pt x="33" y="3"/>
                  <a:pt x="0" y="11"/>
                </a:cubicBezTo>
                <a:cubicBezTo>
                  <a:pt x="1" y="30"/>
                  <a:pt x="1" y="48"/>
                  <a:pt x="4" y="67"/>
                </a:cubicBezTo>
                <a:cubicBezTo>
                  <a:pt x="5" y="75"/>
                  <a:pt x="9" y="83"/>
                  <a:pt x="12" y="91"/>
                </a:cubicBezTo>
                <a:cubicBezTo>
                  <a:pt x="13" y="95"/>
                  <a:pt x="12" y="102"/>
                  <a:pt x="16" y="103"/>
                </a:cubicBezTo>
                <a:cubicBezTo>
                  <a:pt x="28" y="107"/>
                  <a:pt x="52" y="115"/>
                  <a:pt x="52" y="115"/>
                </a:cubicBezTo>
                <a:cubicBezTo>
                  <a:pt x="78" y="111"/>
                  <a:pt x="86" y="113"/>
                  <a:pt x="104" y="95"/>
                </a:cubicBezTo>
                <a:cubicBezTo>
                  <a:pt x="110" y="76"/>
                  <a:pt x="110" y="82"/>
                  <a:pt x="104" y="55"/>
                </a:cubicBezTo>
                <a:cubicBezTo>
                  <a:pt x="92" y="3"/>
                  <a:pt x="83" y="11"/>
                  <a:pt x="24" y="1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5405" name="Freeform 13"/>
          <p:cNvSpPr>
            <a:spLocks/>
          </p:cNvSpPr>
          <p:nvPr/>
        </p:nvSpPr>
        <p:spPr bwMode="auto">
          <a:xfrm>
            <a:off x="4940300" y="3835400"/>
            <a:ext cx="296863" cy="292100"/>
          </a:xfrm>
          <a:custGeom>
            <a:avLst/>
            <a:gdLst>
              <a:gd name="T0" fmla="*/ 76 w 187"/>
              <a:gd name="T1" fmla="*/ 28 h 184"/>
              <a:gd name="T2" fmla="*/ 124 w 187"/>
              <a:gd name="T3" fmla="*/ 4 h 184"/>
              <a:gd name="T4" fmla="*/ 136 w 187"/>
              <a:gd name="T5" fmla="*/ 0 h 184"/>
              <a:gd name="T6" fmla="*/ 176 w 187"/>
              <a:gd name="T7" fmla="*/ 36 h 184"/>
              <a:gd name="T8" fmla="*/ 168 w 187"/>
              <a:gd name="T9" fmla="*/ 124 h 184"/>
              <a:gd name="T10" fmla="*/ 160 w 187"/>
              <a:gd name="T11" fmla="*/ 148 h 184"/>
              <a:gd name="T12" fmla="*/ 144 w 187"/>
              <a:gd name="T13" fmla="*/ 156 h 184"/>
              <a:gd name="T14" fmla="*/ 132 w 187"/>
              <a:gd name="T15" fmla="*/ 168 h 184"/>
              <a:gd name="T16" fmla="*/ 92 w 187"/>
              <a:gd name="T17" fmla="*/ 172 h 184"/>
              <a:gd name="T18" fmla="*/ 28 w 187"/>
              <a:gd name="T19" fmla="*/ 184 h 184"/>
              <a:gd name="T20" fmla="*/ 4 w 187"/>
              <a:gd name="T21" fmla="*/ 180 h 184"/>
              <a:gd name="T22" fmla="*/ 0 w 187"/>
              <a:gd name="T23" fmla="*/ 168 h 184"/>
              <a:gd name="T24" fmla="*/ 36 w 187"/>
              <a:gd name="T25" fmla="*/ 116 h 184"/>
              <a:gd name="T26" fmla="*/ 56 w 187"/>
              <a:gd name="T27" fmla="*/ 52 h 184"/>
              <a:gd name="T28" fmla="*/ 68 w 187"/>
              <a:gd name="T29" fmla="*/ 48 h 184"/>
              <a:gd name="T30" fmla="*/ 76 w 187"/>
              <a:gd name="T31" fmla="*/ 2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7" h="184">
                <a:moveTo>
                  <a:pt x="76" y="28"/>
                </a:moveTo>
                <a:cubicBezTo>
                  <a:pt x="107" y="7"/>
                  <a:pt x="91" y="15"/>
                  <a:pt x="124" y="4"/>
                </a:cubicBezTo>
                <a:cubicBezTo>
                  <a:pt x="128" y="3"/>
                  <a:pt x="136" y="0"/>
                  <a:pt x="136" y="0"/>
                </a:cubicBezTo>
                <a:cubicBezTo>
                  <a:pt x="144" y="23"/>
                  <a:pt x="153" y="30"/>
                  <a:pt x="176" y="36"/>
                </a:cubicBezTo>
                <a:cubicBezTo>
                  <a:pt x="187" y="70"/>
                  <a:pt x="179" y="91"/>
                  <a:pt x="168" y="124"/>
                </a:cubicBezTo>
                <a:cubicBezTo>
                  <a:pt x="165" y="132"/>
                  <a:pt x="168" y="144"/>
                  <a:pt x="160" y="148"/>
                </a:cubicBezTo>
                <a:cubicBezTo>
                  <a:pt x="155" y="151"/>
                  <a:pt x="149" y="153"/>
                  <a:pt x="144" y="156"/>
                </a:cubicBezTo>
                <a:cubicBezTo>
                  <a:pt x="139" y="159"/>
                  <a:pt x="137" y="166"/>
                  <a:pt x="132" y="168"/>
                </a:cubicBezTo>
                <a:cubicBezTo>
                  <a:pt x="119" y="172"/>
                  <a:pt x="105" y="171"/>
                  <a:pt x="92" y="172"/>
                </a:cubicBezTo>
                <a:cubicBezTo>
                  <a:pt x="55" y="184"/>
                  <a:pt x="76" y="179"/>
                  <a:pt x="28" y="184"/>
                </a:cubicBezTo>
                <a:cubicBezTo>
                  <a:pt x="20" y="183"/>
                  <a:pt x="11" y="184"/>
                  <a:pt x="4" y="180"/>
                </a:cubicBezTo>
                <a:cubicBezTo>
                  <a:pt x="0" y="178"/>
                  <a:pt x="0" y="172"/>
                  <a:pt x="0" y="168"/>
                </a:cubicBezTo>
                <a:cubicBezTo>
                  <a:pt x="0" y="131"/>
                  <a:pt x="12" y="132"/>
                  <a:pt x="36" y="116"/>
                </a:cubicBezTo>
                <a:cubicBezTo>
                  <a:pt x="37" y="114"/>
                  <a:pt x="55" y="53"/>
                  <a:pt x="56" y="52"/>
                </a:cubicBezTo>
                <a:cubicBezTo>
                  <a:pt x="59" y="49"/>
                  <a:pt x="65" y="51"/>
                  <a:pt x="68" y="48"/>
                </a:cubicBezTo>
                <a:cubicBezTo>
                  <a:pt x="73" y="42"/>
                  <a:pt x="73" y="35"/>
                  <a:pt x="76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5406" name="Freeform 14"/>
          <p:cNvSpPr>
            <a:spLocks/>
          </p:cNvSpPr>
          <p:nvPr/>
        </p:nvSpPr>
        <p:spPr bwMode="auto">
          <a:xfrm>
            <a:off x="3716338" y="3063875"/>
            <a:ext cx="407987" cy="238125"/>
          </a:xfrm>
          <a:custGeom>
            <a:avLst/>
            <a:gdLst>
              <a:gd name="T0" fmla="*/ 247 w 257"/>
              <a:gd name="T1" fmla="*/ 42 h 150"/>
              <a:gd name="T2" fmla="*/ 171 w 257"/>
              <a:gd name="T3" fmla="*/ 6 h 150"/>
              <a:gd name="T4" fmla="*/ 31 w 257"/>
              <a:gd name="T5" fmla="*/ 22 h 150"/>
              <a:gd name="T6" fmla="*/ 15 w 257"/>
              <a:gd name="T7" fmla="*/ 58 h 150"/>
              <a:gd name="T8" fmla="*/ 23 w 257"/>
              <a:gd name="T9" fmla="*/ 138 h 150"/>
              <a:gd name="T10" fmla="*/ 59 w 257"/>
              <a:gd name="T11" fmla="*/ 150 h 150"/>
              <a:gd name="T12" fmla="*/ 147 w 257"/>
              <a:gd name="T13" fmla="*/ 126 h 150"/>
              <a:gd name="T14" fmla="*/ 171 w 257"/>
              <a:gd name="T15" fmla="*/ 118 h 150"/>
              <a:gd name="T16" fmla="*/ 195 w 257"/>
              <a:gd name="T17" fmla="*/ 82 h 150"/>
              <a:gd name="T18" fmla="*/ 231 w 257"/>
              <a:gd name="T19" fmla="*/ 66 h 150"/>
              <a:gd name="T20" fmla="*/ 243 w 257"/>
              <a:gd name="T21" fmla="*/ 62 h 150"/>
              <a:gd name="T22" fmla="*/ 247 w 257"/>
              <a:gd name="T23" fmla="*/ 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7" h="150">
                <a:moveTo>
                  <a:pt x="247" y="42"/>
                </a:moveTo>
                <a:cubicBezTo>
                  <a:pt x="238" y="6"/>
                  <a:pt x="206" y="9"/>
                  <a:pt x="171" y="6"/>
                </a:cubicBezTo>
                <a:cubicBezTo>
                  <a:pt x="14" y="11"/>
                  <a:pt x="96" y="0"/>
                  <a:pt x="31" y="22"/>
                </a:cubicBezTo>
                <a:cubicBezTo>
                  <a:pt x="21" y="51"/>
                  <a:pt x="28" y="39"/>
                  <a:pt x="15" y="58"/>
                </a:cubicBezTo>
                <a:cubicBezTo>
                  <a:pt x="10" y="81"/>
                  <a:pt x="0" y="123"/>
                  <a:pt x="23" y="138"/>
                </a:cubicBezTo>
                <a:cubicBezTo>
                  <a:pt x="34" y="145"/>
                  <a:pt x="59" y="150"/>
                  <a:pt x="59" y="150"/>
                </a:cubicBezTo>
                <a:cubicBezTo>
                  <a:pt x="90" y="144"/>
                  <a:pt x="114" y="130"/>
                  <a:pt x="147" y="126"/>
                </a:cubicBezTo>
                <a:cubicBezTo>
                  <a:pt x="155" y="123"/>
                  <a:pt x="163" y="121"/>
                  <a:pt x="171" y="118"/>
                </a:cubicBezTo>
                <a:cubicBezTo>
                  <a:pt x="178" y="116"/>
                  <a:pt x="188" y="88"/>
                  <a:pt x="195" y="82"/>
                </a:cubicBezTo>
                <a:cubicBezTo>
                  <a:pt x="208" y="71"/>
                  <a:pt x="214" y="72"/>
                  <a:pt x="231" y="66"/>
                </a:cubicBezTo>
                <a:cubicBezTo>
                  <a:pt x="235" y="65"/>
                  <a:pt x="243" y="62"/>
                  <a:pt x="243" y="62"/>
                </a:cubicBezTo>
                <a:cubicBezTo>
                  <a:pt x="252" y="36"/>
                  <a:pt x="257" y="32"/>
                  <a:pt x="247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5407" name="AutoShape 15"/>
          <p:cNvSpPr>
            <a:spLocks noChangeArrowheads="1"/>
          </p:cNvSpPr>
          <p:nvPr/>
        </p:nvSpPr>
        <p:spPr bwMode="auto">
          <a:xfrm>
            <a:off x="4419600" y="25908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gradFill rotWithShape="0">
            <a:gsLst>
              <a:gs pos="0">
                <a:schemeClr val="bg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408" name="Text Box 16"/>
          <p:cNvSpPr txBox="1">
            <a:spLocks noChangeArrowheads="1"/>
          </p:cNvSpPr>
          <p:nvPr/>
        </p:nvSpPr>
        <p:spPr bwMode="auto">
          <a:xfrm>
            <a:off x="2667000" y="32004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  <a:latin typeface="Calibri" panose="020F0502020204030204" pitchFamily="34" charset="0"/>
              </a:rPr>
              <a:t>Scienza</a:t>
            </a:r>
          </a:p>
        </p:txBody>
      </p:sp>
      <p:sp>
        <p:nvSpPr>
          <p:cNvPr id="315409" name="Text Box 17"/>
          <p:cNvSpPr txBox="1">
            <a:spLocks noChangeArrowheads="1"/>
          </p:cNvSpPr>
          <p:nvPr/>
        </p:nvSpPr>
        <p:spPr bwMode="auto">
          <a:xfrm>
            <a:off x="4876800" y="32004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2000" b="1">
                <a:solidFill>
                  <a:srgbClr val="3399FF"/>
                </a:solidFill>
                <a:latin typeface="Calibri" panose="020F0502020204030204" pitchFamily="34" charset="0"/>
              </a:rPr>
              <a:t>Coscienza</a:t>
            </a:r>
          </a:p>
        </p:txBody>
      </p:sp>
      <p:sp>
        <p:nvSpPr>
          <p:cNvPr id="315411" name="Text Box 19"/>
          <p:cNvSpPr txBox="1">
            <a:spLocks noChangeArrowheads="1"/>
          </p:cNvSpPr>
          <p:nvPr/>
        </p:nvSpPr>
        <p:spPr bwMode="auto">
          <a:xfrm>
            <a:off x="3505200" y="3794125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PRESCRIZIONE</a:t>
            </a:r>
          </a:p>
        </p:txBody>
      </p:sp>
      <p:sp>
        <p:nvSpPr>
          <p:cNvPr id="315412" name="Text Box 20"/>
          <p:cNvSpPr txBox="1">
            <a:spLocks noChangeArrowheads="1"/>
          </p:cNvSpPr>
          <p:nvPr/>
        </p:nvSpPr>
        <p:spPr bwMode="auto">
          <a:xfrm>
            <a:off x="5943600" y="52578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800" i="1">
                <a:latin typeface="Calibri" panose="020F0502020204030204" pitchFamily="34" charset="0"/>
              </a:rPr>
              <a:t>e in particolare, sulla vita delle persone</a:t>
            </a:r>
          </a:p>
        </p:txBody>
      </p:sp>
      <p:pic>
        <p:nvPicPr>
          <p:cNvPr id="315413" name="Picture 21" descr="Risultati immagini per persone silhouett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638800"/>
            <a:ext cx="115252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418" name="Arc 26"/>
          <p:cNvSpPr>
            <a:spLocks/>
          </p:cNvSpPr>
          <p:nvPr/>
        </p:nvSpPr>
        <p:spPr bwMode="auto">
          <a:xfrm rot="18313677" flipH="1">
            <a:off x="3295650" y="3143250"/>
            <a:ext cx="1066800" cy="571500"/>
          </a:xfrm>
          <a:custGeom>
            <a:avLst/>
            <a:gdLst>
              <a:gd name="G0" fmla="+- 0 0 0"/>
              <a:gd name="G1" fmla="+- 13512 0 0"/>
              <a:gd name="G2" fmla="+- 21600 0 0"/>
              <a:gd name="T0" fmla="*/ 16852 w 21600"/>
              <a:gd name="T1" fmla="*/ 0 h 13512"/>
              <a:gd name="T2" fmla="*/ 21600 w 21600"/>
              <a:gd name="T3" fmla="*/ 13512 h 13512"/>
              <a:gd name="T4" fmla="*/ 0 w 21600"/>
              <a:gd name="T5" fmla="*/ 13512 h 13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3512" fill="none" extrusionOk="0">
                <a:moveTo>
                  <a:pt x="16851" y="0"/>
                </a:moveTo>
                <a:cubicBezTo>
                  <a:pt x="19925" y="3833"/>
                  <a:pt x="21600" y="8599"/>
                  <a:pt x="21600" y="13512"/>
                </a:cubicBezTo>
              </a:path>
              <a:path w="21600" h="13512" stroke="0" extrusionOk="0">
                <a:moveTo>
                  <a:pt x="16851" y="0"/>
                </a:moveTo>
                <a:cubicBezTo>
                  <a:pt x="19925" y="3833"/>
                  <a:pt x="21600" y="8599"/>
                  <a:pt x="21600" y="13512"/>
                </a:cubicBezTo>
                <a:lnTo>
                  <a:pt x="0" y="13512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stealth" w="med" len="med"/>
            <a:tailEnd/>
          </a:ln>
          <a:effectLst>
            <a:outerShdw dist="107763" dir="135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419" name="Arc 27"/>
          <p:cNvSpPr>
            <a:spLocks/>
          </p:cNvSpPr>
          <p:nvPr/>
        </p:nvSpPr>
        <p:spPr bwMode="auto">
          <a:xfrm rot="3536296">
            <a:off x="4180681" y="2905919"/>
            <a:ext cx="1468438" cy="838200"/>
          </a:xfrm>
          <a:custGeom>
            <a:avLst/>
            <a:gdLst>
              <a:gd name="G0" fmla="+- 0 0 0"/>
              <a:gd name="G1" fmla="+- 13512 0 0"/>
              <a:gd name="G2" fmla="+- 21600 0 0"/>
              <a:gd name="T0" fmla="*/ 16852 w 21049"/>
              <a:gd name="T1" fmla="*/ 0 h 13512"/>
              <a:gd name="T2" fmla="*/ 21049 w 21049"/>
              <a:gd name="T3" fmla="*/ 8664 h 13512"/>
              <a:gd name="T4" fmla="*/ 0 w 21049"/>
              <a:gd name="T5" fmla="*/ 13512 h 13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49" h="13512" fill="none" extrusionOk="0">
                <a:moveTo>
                  <a:pt x="16851" y="0"/>
                </a:moveTo>
                <a:cubicBezTo>
                  <a:pt x="18884" y="2535"/>
                  <a:pt x="20319" y="5497"/>
                  <a:pt x="21048" y="8664"/>
                </a:cubicBezTo>
              </a:path>
              <a:path w="21049" h="13512" stroke="0" extrusionOk="0">
                <a:moveTo>
                  <a:pt x="16851" y="0"/>
                </a:moveTo>
                <a:cubicBezTo>
                  <a:pt x="18884" y="2535"/>
                  <a:pt x="20319" y="5497"/>
                  <a:pt x="21048" y="8664"/>
                </a:cubicBezTo>
                <a:lnTo>
                  <a:pt x="0" y="13512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 type="stealth" w="med" len="med"/>
            <a:tailEnd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5420" name="Text Box 28"/>
          <p:cNvSpPr txBox="1">
            <a:spLocks noChangeArrowheads="1"/>
          </p:cNvSpPr>
          <p:nvPr/>
        </p:nvSpPr>
        <p:spPr bwMode="auto">
          <a:xfrm>
            <a:off x="3886200" y="4038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secondo</a:t>
            </a:r>
          </a:p>
        </p:txBody>
      </p:sp>
      <p:sp>
        <p:nvSpPr>
          <p:cNvPr id="315421" name="Text Box 29"/>
          <p:cNvSpPr txBox="1">
            <a:spLocks noChangeArrowheads="1"/>
          </p:cNvSpPr>
          <p:nvPr/>
        </p:nvSpPr>
        <p:spPr bwMode="auto">
          <a:xfrm>
            <a:off x="1828800" y="2362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Nel rispetto delle</a:t>
            </a:r>
            <a:r>
              <a:rPr lang="it-IT" altLang="it-IT" sz="16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15422" name="Text Box 30"/>
          <p:cNvSpPr txBox="1">
            <a:spLocks noChangeArrowheads="1"/>
          </p:cNvSpPr>
          <p:nvPr/>
        </p:nvSpPr>
        <p:spPr bwMode="auto">
          <a:xfrm>
            <a:off x="1066800" y="10668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Riportate dall’ editoria</a:t>
            </a:r>
            <a:endParaRPr lang="it-IT" altLang="it-IT" sz="1600" i="1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15423" name="Text Box 31"/>
          <p:cNvSpPr txBox="1">
            <a:spLocks noChangeArrowheads="1"/>
          </p:cNvSpPr>
          <p:nvPr/>
        </p:nvSpPr>
        <p:spPr bwMode="auto">
          <a:xfrm>
            <a:off x="4953000" y="10668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Scientificamente validate</a:t>
            </a:r>
            <a:endParaRPr lang="it-IT" altLang="it-IT" sz="1600" i="1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15424" name="Rectangle 32"/>
          <p:cNvSpPr>
            <a:spLocks noChangeArrowheads="1"/>
          </p:cNvSpPr>
          <p:nvPr/>
        </p:nvSpPr>
        <p:spPr bwMode="auto">
          <a:xfrm>
            <a:off x="257175" y="5327650"/>
            <a:ext cx="2714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800" i="1">
                <a:latin typeface="Calibri" panose="020F0502020204030204" pitchFamily="34" charset="0"/>
              </a:rPr>
              <a:t>Una prescrizione agisce </a:t>
            </a:r>
          </a:p>
          <a:p>
            <a:pPr algn="l"/>
            <a:r>
              <a:rPr lang="it-IT" altLang="it-IT" sz="1800" i="1">
                <a:latin typeface="Calibri" panose="020F0502020204030204" pitchFamily="34" charset="0"/>
              </a:rPr>
              <a:t>Su tutto il sistema sanitario</a:t>
            </a:r>
          </a:p>
        </p:txBody>
      </p:sp>
      <p:sp>
        <p:nvSpPr>
          <p:cNvPr id="315425" name="Arc 33"/>
          <p:cNvSpPr>
            <a:spLocks/>
          </p:cNvSpPr>
          <p:nvPr/>
        </p:nvSpPr>
        <p:spPr bwMode="auto">
          <a:xfrm flipH="1">
            <a:off x="1905000" y="4038600"/>
            <a:ext cx="1828800" cy="1371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ffectLst>
            <a:outerShdw dist="107763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1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52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1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71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82" presetID="17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5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5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5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5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1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8" grpId="0" autoUpdateAnimBg="0"/>
      <p:bldP spid="315409" grpId="0" autoUpdateAnimBg="0"/>
      <p:bldP spid="315412" grpId="0" autoUpdateAnimBg="0"/>
      <p:bldP spid="315420" grpId="0" autoUpdateAnimBg="0"/>
      <p:bldP spid="315421" grpId="0" autoUpdateAnimBg="0"/>
      <p:bldP spid="315422" grpId="0" autoUpdateAnimBg="0"/>
      <p:bldP spid="315423" grpId="0" autoUpdateAnimBg="0"/>
      <p:bldP spid="31542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24611" name="Object 3"/>
          <p:cNvGraphicFramePr>
            <a:graphicFrameLocks noChangeAspect="1"/>
          </p:cNvGraphicFramePr>
          <p:nvPr/>
        </p:nvGraphicFramePr>
        <p:xfrm>
          <a:off x="2000250" y="1219200"/>
          <a:ext cx="51435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9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1219200"/>
                        <a:ext cx="51435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2" name="AutoShape 4"/>
          <p:cNvSpPr>
            <a:spLocks noChangeArrowheads="1"/>
          </p:cNvSpPr>
          <p:nvPr/>
        </p:nvSpPr>
        <p:spPr bwMode="auto">
          <a:xfrm>
            <a:off x="2324100" y="1295400"/>
            <a:ext cx="4495800" cy="4305300"/>
          </a:xfrm>
          <a:custGeom>
            <a:avLst/>
            <a:gdLst>
              <a:gd name="G0" fmla="+- 961 0 0"/>
              <a:gd name="G1" fmla="+- 21600 0 961"/>
              <a:gd name="G2" fmla="+- 21600 0 96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61" y="10800"/>
                </a:moveTo>
                <a:cubicBezTo>
                  <a:pt x="961" y="16234"/>
                  <a:pt x="5366" y="20639"/>
                  <a:pt x="10800" y="20639"/>
                </a:cubicBezTo>
                <a:cubicBezTo>
                  <a:pt x="16234" y="20639"/>
                  <a:pt x="20639" y="16234"/>
                  <a:pt x="20639" y="10800"/>
                </a:cubicBezTo>
                <a:cubicBezTo>
                  <a:pt x="20639" y="5366"/>
                  <a:pt x="16234" y="961"/>
                  <a:pt x="10800" y="961"/>
                </a:cubicBezTo>
                <a:cubicBezTo>
                  <a:pt x="5366" y="961"/>
                  <a:pt x="961" y="5366"/>
                  <a:pt x="961" y="108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24613" name="Picture 5" descr="Risultati immagini per pianeta terr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191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4" name="Text Box 6"/>
          <p:cNvSpPr txBox="1">
            <a:spLocks noChangeArrowheads="1"/>
          </p:cNvSpPr>
          <p:nvPr/>
        </p:nvSpPr>
        <p:spPr bwMode="auto">
          <a:xfrm>
            <a:off x="2590800" y="2895600"/>
            <a:ext cx="403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40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Oltre 3 milioni di lavori all’anno</a:t>
            </a:r>
          </a:p>
        </p:txBody>
      </p:sp>
      <p:pic>
        <p:nvPicPr>
          <p:cNvPr id="324615" name="Picture 7" descr="http://www.botonimarco.it/images/p023_1_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00600"/>
            <a:ext cx="2590800" cy="167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4616" name="Arc 8"/>
          <p:cNvSpPr>
            <a:spLocks/>
          </p:cNvSpPr>
          <p:nvPr/>
        </p:nvSpPr>
        <p:spPr bwMode="auto">
          <a:xfrm rot="16892401" flipH="1">
            <a:off x="5055394" y="3861594"/>
            <a:ext cx="939800" cy="1903412"/>
          </a:xfrm>
          <a:custGeom>
            <a:avLst/>
            <a:gdLst>
              <a:gd name="G0" fmla="+- 0 0 0"/>
              <a:gd name="G1" fmla="+- 21599 0 0"/>
              <a:gd name="G2" fmla="+- 21600 0 0"/>
              <a:gd name="T0" fmla="*/ 152 w 21600"/>
              <a:gd name="T1" fmla="*/ 0 h 22454"/>
              <a:gd name="T2" fmla="*/ 21583 w 21600"/>
              <a:gd name="T3" fmla="*/ 22454 h 22454"/>
              <a:gd name="T4" fmla="*/ 0 w 21600"/>
              <a:gd name="T5" fmla="*/ 21599 h 22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454" fill="none" extrusionOk="0">
                <a:moveTo>
                  <a:pt x="152" y="-1"/>
                </a:moveTo>
                <a:cubicBezTo>
                  <a:pt x="12021" y="83"/>
                  <a:pt x="21600" y="9728"/>
                  <a:pt x="21600" y="21599"/>
                </a:cubicBezTo>
                <a:cubicBezTo>
                  <a:pt x="21600" y="21884"/>
                  <a:pt x="21594" y="22169"/>
                  <a:pt x="21583" y="22454"/>
                </a:cubicBezTo>
              </a:path>
              <a:path w="21600" h="22454" stroke="0" extrusionOk="0">
                <a:moveTo>
                  <a:pt x="152" y="-1"/>
                </a:moveTo>
                <a:cubicBezTo>
                  <a:pt x="12021" y="83"/>
                  <a:pt x="21600" y="9728"/>
                  <a:pt x="21600" y="21599"/>
                </a:cubicBezTo>
                <a:cubicBezTo>
                  <a:pt x="21600" y="21884"/>
                  <a:pt x="21594" y="22169"/>
                  <a:pt x="21583" y="22454"/>
                </a:cubicBezTo>
                <a:lnTo>
                  <a:pt x="0" y="21599"/>
                </a:lnTo>
                <a:close/>
              </a:path>
            </a:pathLst>
          </a:custGeom>
          <a:noFill/>
          <a:ln w="57150">
            <a:solidFill>
              <a:srgbClr val="0066FF"/>
            </a:solidFill>
            <a:round/>
            <a:headEnd/>
            <a:tailEnd type="stealth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4617" name="Text Box 9"/>
          <p:cNvSpPr txBox="1">
            <a:spLocks noChangeArrowheads="1"/>
          </p:cNvSpPr>
          <p:nvPr/>
        </p:nvSpPr>
        <p:spPr bwMode="auto">
          <a:xfrm>
            <a:off x="2705100" y="2362200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</a:t>
            </a:r>
            <a:r>
              <a:rPr lang="it-IT" altLang="it-IT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RICERCA</a:t>
            </a:r>
            <a:r>
              <a:rPr lang="it-IT" altLang="it-IT" sz="32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it-IT" altLang="it-IT" sz="28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produce</a:t>
            </a:r>
            <a:r>
              <a:rPr lang="it-IT" altLang="it-IT" sz="2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24618" name="Text Box 10"/>
          <p:cNvSpPr txBox="1">
            <a:spLocks noChangeArrowheads="1"/>
          </p:cNvSpPr>
          <p:nvPr/>
        </p:nvSpPr>
        <p:spPr bwMode="auto">
          <a:xfrm>
            <a:off x="1295400" y="5791200"/>
            <a:ext cx="525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altLang="it-IT" sz="1800" i="1">
                <a:latin typeface="Calibri" panose="020F0502020204030204" pitchFamily="34" charset="0"/>
              </a:rPr>
              <a:t>Questi vengono Verificati e se ritenuti validi, in base a criteri standard,  pubblicati dall’Editoria Scientifica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4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4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4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4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4" grpId="0" autoUpdateAnimBg="0"/>
      <p:bldP spid="324617" grpId="0" autoUpdateAnimBg="0"/>
      <p:bldP spid="32461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25635" name="Object 3"/>
          <p:cNvGraphicFramePr>
            <a:graphicFrameLocks noChangeAspect="1"/>
          </p:cNvGraphicFramePr>
          <p:nvPr/>
        </p:nvGraphicFramePr>
        <p:xfrm>
          <a:off x="2000250" y="1219200"/>
          <a:ext cx="51435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39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1219200"/>
                        <a:ext cx="51435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2324100" y="1295400"/>
            <a:ext cx="4495800" cy="4305300"/>
          </a:xfrm>
          <a:custGeom>
            <a:avLst/>
            <a:gdLst>
              <a:gd name="G0" fmla="+- 961 0 0"/>
              <a:gd name="G1" fmla="+- 21600 0 961"/>
              <a:gd name="G2" fmla="+- 21600 0 961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61" y="10800"/>
                </a:moveTo>
                <a:cubicBezTo>
                  <a:pt x="961" y="16234"/>
                  <a:pt x="5366" y="20639"/>
                  <a:pt x="10800" y="20639"/>
                </a:cubicBezTo>
                <a:cubicBezTo>
                  <a:pt x="16234" y="20639"/>
                  <a:pt x="20639" y="16234"/>
                  <a:pt x="20639" y="10800"/>
                </a:cubicBezTo>
                <a:cubicBezTo>
                  <a:pt x="20639" y="5366"/>
                  <a:pt x="16234" y="961"/>
                  <a:pt x="10800" y="961"/>
                </a:cubicBezTo>
                <a:cubicBezTo>
                  <a:pt x="5366" y="961"/>
                  <a:pt x="961" y="5366"/>
                  <a:pt x="961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5257800" y="51816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800" i="1">
                <a:latin typeface="Calibri" panose="020F0502020204030204" pitchFamily="34" charset="0"/>
              </a:rPr>
              <a:t>Fonte: The Guardian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Risultati immagini per scientific paper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81075"/>
            <a:ext cx="7391400" cy="4886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59" name="AutoShape 3"/>
          <p:cNvSpPr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foldedCorner">
            <a:avLst>
              <a:gd name="adj" fmla="val 688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914400" y="517525"/>
            <a:ext cx="731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</a:rPr>
              <a:t>Istantanea dei lavori pubblicati dalle singole nazioni in un anno </a:t>
            </a:r>
          </a:p>
        </p:txBody>
      </p:sp>
      <p:pic>
        <p:nvPicPr>
          <p:cNvPr id="326661" name="Picture 5" descr="Risultati immagini per uomo che mangia silhouett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76800"/>
            <a:ext cx="1447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1181100" y="5791200"/>
            <a:ext cx="6972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400" b="1" i="1">
                <a:solidFill>
                  <a:srgbClr val="008000"/>
                </a:solidFill>
                <a:latin typeface="Calibri" panose="020F0502020204030204" pitchFamily="34" charset="0"/>
              </a:rPr>
              <a:t>Un terzo dei ricercatori formati in Italia  lavora nei più prestigiosi i laboratori del pianeta</a:t>
            </a:r>
            <a:r>
              <a:rPr lang="it-IT" altLang="it-IT" sz="1400" b="1">
                <a:solidFill>
                  <a:srgbClr val="008000"/>
                </a:solidFill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326663" name="Oval 7"/>
          <p:cNvSpPr>
            <a:spLocks noChangeArrowheads="1"/>
          </p:cNvSpPr>
          <p:nvPr/>
        </p:nvSpPr>
        <p:spPr bwMode="auto">
          <a:xfrm>
            <a:off x="4114800" y="3429000"/>
            <a:ext cx="609600" cy="685800"/>
          </a:xfrm>
          <a:prstGeom prst="ellips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0" grpId="0" autoUpdateAnimBg="0"/>
      <p:bldP spid="32666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466" name="Object 2"/>
          <p:cNvGraphicFramePr>
            <a:graphicFrameLocks noChangeAspect="1"/>
          </p:cNvGraphicFramePr>
          <p:nvPr/>
        </p:nvGraphicFramePr>
        <p:xfrm>
          <a:off x="1600200" y="1219200"/>
          <a:ext cx="5943600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6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219200"/>
                        <a:ext cx="5943600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8467" name="Picture 3" descr="Risultati immagini per lente ingrandiment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20788"/>
            <a:ext cx="2438400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3962400" y="1676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ERRORI</a:t>
            </a:r>
          </a:p>
        </p:txBody>
      </p:sp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1143000" y="457200"/>
            <a:ext cx="678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maggior parte dei risultati delle ricerche </a:t>
            </a:r>
          </a:p>
          <a:p>
            <a:r>
              <a:rPr lang="it-IT" altLang="it-IT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pubblicati sono probabilmente falsi</a:t>
            </a: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5791200" y="2466975"/>
            <a:ext cx="3352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1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Negli ultimi dieci anni la revisione sistematica di molti lavori ha dimostrato che i risultati  riportati non sono riproducibili e pertanto complessivamente inattendibili. </a:t>
            </a:r>
          </a:p>
        </p:txBody>
      </p:sp>
      <p:pic>
        <p:nvPicPr>
          <p:cNvPr id="318471" name="Picture 7" descr="Risultati immagini per espressioni di stupor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4800"/>
            <a:ext cx="958850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4114800" y="1981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ERRORI</a:t>
            </a:r>
          </a:p>
        </p:txBody>
      </p: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3733800" y="14922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ERRORI</a:t>
            </a:r>
          </a:p>
        </p:txBody>
      </p:sp>
      <p:sp>
        <p:nvSpPr>
          <p:cNvPr id="318474" name="Text Box 10"/>
          <p:cNvSpPr txBox="1">
            <a:spLocks noChangeArrowheads="1"/>
          </p:cNvSpPr>
          <p:nvPr/>
        </p:nvSpPr>
        <p:spPr bwMode="auto">
          <a:xfrm>
            <a:off x="2438400" y="762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La conclusione scioccante è che</a:t>
            </a:r>
            <a:r>
              <a:rPr lang="it-IT" altLang="it-IT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18475" name="Text Box 11"/>
          <p:cNvSpPr txBox="1">
            <a:spLocks noChangeArrowheads="1"/>
          </p:cNvSpPr>
          <p:nvPr/>
        </p:nvSpPr>
        <p:spPr bwMode="auto">
          <a:xfrm>
            <a:off x="152400" y="3152775"/>
            <a:ext cx="3352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 conseguenze possono essere devastanti  nelle dinamiche medico-paziente e nel sistema sanitario correlato.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8" grpId="0" autoUpdateAnimBg="0"/>
      <p:bldP spid="318469" grpId="0" autoUpdateAnimBg="0"/>
      <p:bldP spid="318470" grpId="0" autoUpdateAnimBg="0"/>
      <p:bldP spid="318472" grpId="0" autoUpdateAnimBg="0"/>
      <p:bldP spid="318473" grpId="0" autoUpdateAnimBg="0"/>
      <p:bldP spid="318474" grpId="0" autoUpdateAnimBg="0"/>
      <p:bldP spid="31847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Il requisito imprescindibile di una ricerca </a:t>
            </a:r>
          </a:p>
          <a:p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è che deve essere </a:t>
            </a:r>
            <a:r>
              <a:rPr lang="en-US" altLang="it-IT" b="1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riproducibile.</a:t>
            </a:r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it-IT">
              <a:latin typeface="Calibri" panose="020F0502020204030204" pitchFamily="34" charset="0"/>
            </a:endParaRP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0" y="1447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 sei l'unica persona che può osservare un risultato,</a:t>
            </a:r>
          </a:p>
          <a:p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quel risultato, molto probamente,  </a:t>
            </a:r>
            <a:r>
              <a:rPr lang="en-US" altLang="it-IT" b="1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non è valido</a:t>
            </a:r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n-US" altLang="it-IT">
              <a:latin typeface="Calibri" panose="020F0502020204030204" pitchFamily="34" charset="0"/>
            </a:endParaRPr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0" y="335280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latin typeface="Calibri" panose="020F0502020204030204" pitchFamily="34" charset="0"/>
                <a:cs typeface="Arial" panose="020B0604020202020204" pitchFamily="34" charset="0"/>
              </a:rPr>
              <a:t>La scienza ha la straordinaria  capacità  </a:t>
            </a:r>
          </a:p>
          <a:p>
            <a:r>
              <a:rPr lang="en-US" altLang="it-IT">
                <a:latin typeface="Calibri" panose="020F0502020204030204" pitchFamily="34" charset="0"/>
                <a:cs typeface="Arial" panose="020B0604020202020204" pitchFamily="34" charset="0"/>
              </a:rPr>
              <a:t>di sostituire </a:t>
            </a:r>
            <a:r>
              <a:rPr lang="en-US" altLang="it-IT" b="1">
                <a:latin typeface="Calibri" panose="020F0502020204030204" pitchFamily="34" charset="0"/>
                <a:cs typeface="Arial" panose="020B0604020202020204" pitchFamily="34" charset="0"/>
              </a:rPr>
              <a:t>pregiudizi</a:t>
            </a:r>
            <a:r>
              <a:rPr lang="en-US" altLang="it-IT">
                <a:latin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altLang="it-IT" b="1">
                <a:latin typeface="Calibri" panose="020F0502020204030204" pitchFamily="34" charset="0"/>
                <a:cs typeface="Arial" panose="020B0604020202020204" pitchFamily="34" charset="0"/>
              </a:rPr>
              <a:t>evidenze verificabili</a:t>
            </a:r>
            <a:r>
              <a:rPr lang="en-US" altLang="it-IT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en-US" altLang="it-IT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altLang="it-IT">
              <a:latin typeface="Calibri" panose="020F0502020204030204" pitchFamily="34" charset="0"/>
            </a:endParaRPr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0" y="24384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</a:t>
            </a:r>
            <a:r>
              <a:rPr lang="en-US" altLang="it-IT" b="1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riproducibilità</a:t>
            </a:r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di un risultato è un indicatore di  credibilità </a:t>
            </a:r>
          </a:p>
          <a:p>
            <a:r>
              <a:rPr lang="en-US" altLang="it-IT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 viene convenzionalmente definito </a:t>
            </a:r>
            <a:r>
              <a:rPr lang="en-US" altLang="it-IT" b="1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“evidenza sperimentale”</a:t>
            </a:r>
            <a:endParaRPr lang="en-US" altLang="it-IT" b="1">
              <a:latin typeface="Calibri" panose="020F0502020204030204" pitchFamily="34" charset="0"/>
            </a:endParaRPr>
          </a:p>
        </p:txBody>
      </p:sp>
      <p:pic>
        <p:nvPicPr>
          <p:cNvPr id="319495" name="Picture 7" descr="Learn Icon #378924 - Free Icons Librar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6" name="Picture 8" descr="Ford Focus | Brands of the World™ | Download vector logos and logotype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152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7" name="Text Box 9"/>
          <p:cNvSpPr txBox="1">
            <a:spLocks noChangeArrowheads="1"/>
          </p:cNvSpPr>
          <p:nvPr/>
        </p:nvSpPr>
        <p:spPr bwMode="auto">
          <a:xfrm>
            <a:off x="1295400" y="50292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2000" i="1">
                <a:solidFill>
                  <a:srgbClr val="0066FF"/>
                </a:solidFill>
                <a:latin typeface="Calibri" panose="020F0502020204030204" pitchFamily="34" charset="0"/>
              </a:rPr>
              <a:t>La riproducibilità</a:t>
            </a:r>
          </a:p>
        </p:txBody>
      </p:sp>
      <p:sp>
        <p:nvSpPr>
          <p:cNvPr id="319498" name="Text Box 10"/>
          <p:cNvSpPr txBox="1">
            <a:spLocks noChangeArrowheads="1"/>
          </p:cNvSpPr>
          <p:nvPr/>
        </p:nvSpPr>
        <p:spPr bwMode="auto">
          <a:xfrm flipH="1">
            <a:off x="1600200" y="4419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1</a:t>
            </a:r>
          </a:p>
        </p:txBody>
      </p:sp>
      <p:pic>
        <p:nvPicPr>
          <p:cNvPr id="319500" name="Picture 12" descr="Learn Icon #378924 - Free Icons Library">
            <a:hlinkClick r:id="rId6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01" name="Picture 13" descr="Ford Focus | Brands of the World™ | Download vector logos and logotypes">
            <a:hlinkClick r:id="rId7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152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502" name="Text Box 14"/>
          <p:cNvSpPr txBox="1">
            <a:spLocks noChangeArrowheads="1"/>
          </p:cNvSpPr>
          <p:nvPr/>
        </p:nvSpPr>
        <p:spPr bwMode="auto">
          <a:xfrm flipH="1">
            <a:off x="5410200" y="4419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1">
                <a:solidFill>
                  <a:srgbClr val="0066FF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19503" name="Text Box 15"/>
          <p:cNvSpPr txBox="1">
            <a:spLocks noChangeArrowheads="1"/>
          </p:cNvSpPr>
          <p:nvPr/>
        </p:nvSpPr>
        <p:spPr bwMode="auto">
          <a:xfrm>
            <a:off x="5105400" y="5013325"/>
            <a:ext cx="441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sz="2000" i="1">
                <a:solidFill>
                  <a:srgbClr val="0066FF"/>
                </a:solidFill>
                <a:latin typeface="Calibri" panose="020F0502020204030204" pitchFamily="34" charset="0"/>
              </a:rPr>
              <a:t>Le cause della irriproducibilità</a:t>
            </a:r>
          </a:p>
        </p:txBody>
      </p:sp>
      <p:sp>
        <p:nvSpPr>
          <p:cNvPr id="319504" name="Line 16"/>
          <p:cNvSpPr>
            <a:spLocks noChangeShapeType="1"/>
          </p:cNvSpPr>
          <p:nvPr/>
        </p:nvSpPr>
        <p:spPr bwMode="auto">
          <a:xfrm>
            <a:off x="4800600" y="1219200"/>
            <a:ext cx="17526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9505" name="Line 17"/>
          <p:cNvSpPr>
            <a:spLocks noChangeShapeType="1"/>
          </p:cNvSpPr>
          <p:nvPr/>
        </p:nvSpPr>
        <p:spPr bwMode="auto">
          <a:xfrm>
            <a:off x="5867400" y="2209800"/>
            <a:ext cx="1752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9506" name="Line 18"/>
          <p:cNvSpPr>
            <a:spLocks noChangeShapeType="1"/>
          </p:cNvSpPr>
          <p:nvPr/>
        </p:nvSpPr>
        <p:spPr bwMode="auto">
          <a:xfrm>
            <a:off x="1066800" y="2819400"/>
            <a:ext cx="1752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9507" name="Line 19"/>
          <p:cNvSpPr>
            <a:spLocks noChangeShapeType="1"/>
          </p:cNvSpPr>
          <p:nvPr/>
        </p:nvSpPr>
        <p:spPr bwMode="auto">
          <a:xfrm>
            <a:off x="5486400" y="3200400"/>
            <a:ext cx="2667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9508" name="Line 20"/>
          <p:cNvSpPr>
            <a:spLocks noChangeShapeType="1"/>
          </p:cNvSpPr>
          <p:nvPr/>
        </p:nvSpPr>
        <p:spPr bwMode="auto">
          <a:xfrm>
            <a:off x="3124200" y="4114800"/>
            <a:ext cx="13716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9509" name="Line 21"/>
          <p:cNvSpPr>
            <a:spLocks noChangeShapeType="1"/>
          </p:cNvSpPr>
          <p:nvPr/>
        </p:nvSpPr>
        <p:spPr bwMode="auto">
          <a:xfrm>
            <a:off x="5105400" y="4114800"/>
            <a:ext cx="2286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9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9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1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1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2" grpId="0" autoUpdateAnimBg="0"/>
      <p:bldP spid="319493" grpId="0" autoUpdateAnimBg="0"/>
      <p:bldP spid="319494" grpId="0" autoUpdateAnimBg="0"/>
      <p:bldP spid="319497" grpId="0" autoUpdateAnimBg="0"/>
      <p:bldP spid="319498" grpId="0" autoUpdateAnimBg="0"/>
      <p:bldP spid="319502" grpId="0" autoUpdateAnimBg="0"/>
      <p:bldP spid="319503" grpId="0" autoUpdateAnimBg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16476</TotalTime>
  <Words>1222</Words>
  <Application>Microsoft Office PowerPoint</Application>
  <PresentationFormat>Presentazione su schermo (4:3)</PresentationFormat>
  <Paragraphs>262</Paragraphs>
  <Slides>39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Times New Roman</vt:lpstr>
      <vt:lpstr>Arial</vt:lpstr>
      <vt:lpstr>Arial Unicode MS</vt:lpstr>
      <vt:lpstr>Calibri</vt:lpstr>
      <vt:lpstr>Struttura predefinita</vt:lpstr>
      <vt:lpstr>Diapositiva di Microsoft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UTENTE</dc:creator>
  <cp:lastModifiedBy>Andrea Cocci</cp:lastModifiedBy>
  <cp:revision>255</cp:revision>
  <dcterms:created xsi:type="dcterms:W3CDTF">2018-08-29T17:20:42Z</dcterms:created>
  <dcterms:modified xsi:type="dcterms:W3CDTF">2020-12-28T09:11:26Z</dcterms:modified>
</cp:coreProperties>
</file>